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77" r:id="rId5"/>
  </p:sldMasterIdLst>
  <p:notesMasterIdLst>
    <p:notesMasterId r:id="rId45"/>
  </p:notesMasterIdLst>
  <p:sldIdLst>
    <p:sldId id="257" r:id="rId6"/>
    <p:sldId id="306" r:id="rId7"/>
    <p:sldId id="264" r:id="rId8"/>
    <p:sldId id="269" r:id="rId9"/>
    <p:sldId id="270" r:id="rId10"/>
    <p:sldId id="271" r:id="rId11"/>
    <p:sldId id="261" r:id="rId12"/>
    <p:sldId id="272" r:id="rId13"/>
    <p:sldId id="273" r:id="rId14"/>
    <p:sldId id="275" r:id="rId15"/>
    <p:sldId id="305" r:id="rId16"/>
    <p:sldId id="276" r:id="rId17"/>
    <p:sldId id="277" r:id="rId18"/>
    <p:sldId id="278" r:id="rId19"/>
    <p:sldId id="285" r:id="rId20"/>
    <p:sldId id="279" r:id="rId21"/>
    <p:sldId id="286" r:id="rId22"/>
    <p:sldId id="309" r:id="rId23"/>
    <p:sldId id="280" r:id="rId24"/>
    <p:sldId id="288" r:id="rId25"/>
    <p:sldId id="287" r:id="rId26"/>
    <p:sldId id="259" r:id="rId27"/>
    <p:sldId id="282" r:id="rId28"/>
    <p:sldId id="292" r:id="rId29"/>
    <p:sldId id="294" r:id="rId30"/>
    <p:sldId id="284" r:id="rId31"/>
    <p:sldId id="283" r:id="rId32"/>
    <p:sldId id="295" r:id="rId33"/>
    <p:sldId id="297" r:id="rId34"/>
    <p:sldId id="299" r:id="rId35"/>
    <p:sldId id="300" r:id="rId36"/>
    <p:sldId id="301" r:id="rId37"/>
    <p:sldId id="302" r:id="rId38"/>
    <p:sldId id="291" r:id="rId39"/>
    <p:sldId id="307" r:id="rId40"/>
    <p:sldId id="308" r:id="rId41"/>
    <p:sldId id="303" r:id="rId42"/>
    <p:sldId id="304" r:id="rId43"/>
    <p:sldId id="262"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64" userDrawn="1">
          <p15:clr>
            <a:srgbClr val="A4A3A4"/>
          </p15:clr>
        </p15:guide>
        <p15:guide id="2" pos="33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7C8"/>
    <a:srgbClr val="0090DA"/>
    <a:srgbClr val="00A3E1"/>
    <a:srgbClr val="71C5E8"/>
    <a:srgbClr val="58595B"/>
    <a:srgbClr val="808285"/>
    <a:srgbClr val="A7A9AC"/>
    <a:srgbClr val="D1D3D4"/>
    <a:srgbClr val="B7D433"/>
    <a:srgbClr val="9ACA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6" d="100"/>
          <a:sy n="86" d="100"/>
        </p:scale>
        <p:origin x="514" y="72"/>
      </p:cViewPr>
      <p:guideLst>
        <p:guide orient="horz" pos="3264"/>
        <p:guide pos="3312"/>
      </p:guideLst>
    </p:cSldViewPr>
  </p:slideViewPr>
  <p:notesTextViewPr>
    <p:cViewPr>
      <p:scale>
        <a:sx n="3" d="2"/>
        <a:sy n="3" d="2"/>
      </p:scale>
      <p:origin x="0" y="0"/>
    </p:cViewPr>
  </p:notesTextViewPr>
  <p:sorterViewPr>
    <p:cViewPr>
      <p:scale>
        <a:sx n="112" d="100"/>
        <a:sy n="112"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heme" Target="theme/theme1.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0BF96A-CBBD-4CCF-8C87-6E114B9E4329}" type="datetimeFigureOut">
              <a:rPr lang="en-US" smtClean="0"/>
              <a:t>2/1/2019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054870-0C88-4C71-9CDA-A7BCC1106D63}" type="slidenum">
              <a:rPr lang="en-US" smtClean="0"/>
              <a:t>‹#›</a:t>
            </a:fld>
            <a:endParaRPr lang="en-US"/>
          </a:p>
        </p:txBody>
      </p:sp>
    </p:spTree>
    <p:extLst>
      <p:ext uri="{BB962C8B-B14F-4D97-AF65-F5344CB8AC3E}">
        <p14:creationId xmlns:p14="http://schemas.microsoft.com/office/powerpoint/2010/main" val="2758115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Blue">
    <p:bg>
      <p:bgPr>
        <a:solidFill>
          <a:schemeClr val="accent1"/>
        </a:solidFill>
        <a:effectLst/>
      </p:bgPr>
    </p:bg>
    <p:spTree>
      <p:nvGrpSpPr>
        <p:cNvPr id="1" name=""/>
        <p:cNvGrpSpPr/>
        <p:nvPr/>
      </p:nvGrpSpPr>
      <p:grpSpPr>
        <a:xfrm>
          <a:off x="0" y="0"/>
          <a:ext cx="0" cy="0"/>
          <a:chOff x="0" y="0"/>
          <a:chExt cx="0" cy="0"/>
        </a:xfrm>
      </p:grpSpPr>
      <p:sp>
        <p:nvSpPr>
          <p:cNvPr id="7" name="TextBox 6"/>
          <p:cNvSpPr txBox="1"/>
          <p:nvPr userDrawn="1"/>
        </p:nvSpPr>
        <p:spPr>
          <a:xfrm>
            <a:off x="968329" y="5211156"/>
            <a:ext cx="5551741" cy="1061829"/>
          </a:xfrm>
          <a:prstGeom prst="rect">
            <a:avLst/>
          </a:prstGeom>
          <a:noFill/>
        </p:spPr>
        <p:txBody>
          <a:bodyPr wrap="square" rtlCol="0">
            <a:spAutoFit/>
          </a:bodyPr>
          <a:lstStyle/>
          <a:p>
            <a:r>
              <a:rPr lang="en-US" sz="900" b="0" dirty="0">
                <a:solidFill>
                  <a:schemeClr val="bg1"/>
                </a:solidFill>
                <a:latin typeface="Arial" panose="020B0604020202020204" pitchFamily="34" charset="0"/>
                <a:ea typeface="Verdana" panose="020B0604030504040204" pitchFamily="34" charset="0"/>
                <a:cs typeface="Arial" panose="020B0604020202020204" pitchFamily="34" charset="0"/>
              </a:rPr>
              <a:t>©2018</a:t>
            </a:r>
            <a:r>
              <a:rPr lang="en-US" sz="900" b="0" baseline="0" dirty="0">
                <a:solidFill>
                  <a:schemeClr val="bg1"/>
                </a:solidFill>
                <a:latin typeface="Arial" panose="020B0604020202020204" pitchFamily="34" charset="0"/>
                <a:ea typeface="Verdana" panose="020B0604030504040204" pitchFamily="34" charset="0"/>
                <a:cs typeface="Arial" panose="020B0604020202020204" pitchFamily="34" charset="0"/>
              </a:rPr>
              <a:t> </a:t>
            </a:r>
            <a:r>
              <a:rPr lang="en-US" sz="900" b="0" dirty="0">
                <a:solidFill>
                  <a:schemeClr val="bg1"/>
                </a:solidFill>
                <a:latin typeface="Arial" panose="020B0604020202020204" pitchFamily="34" charset="0"/>
                <a:ea typeface="Verdana" panose="020B0604030504040204" pitchFamily="34" charset="0"/>
                <a:cs typeface="Arial" panose="020B0604020202020204" pitchFamily="34" charset="0"/>
              </a:rPr>
              <a:t>Micron Technology, Inc. All rights reserved. Information, products, and/or specifications are subject to change without notice. All information is provided on an “AS IS” basis without warranties of any kind. Statements regarding products, including regarding their features, availability, functionality, or compatibility, are provided for informational purposes only and do not modify the warranty, if any, applicable to any product. Drawings may not be to scale. Micron, the Micron logo, and all other Micron trademarks are the property of Micron Technology, Inc. All other trademarks are the property of their respective owners. </a:t>
            </a:r>
          </a:p>
        </p:txBody>
      </p:sp>
      <p:pic>
        <p:nvPicPr>
          <p:cNvPr id="8" name="Picture 4" descr="https://www.micron.com/~/media/brand-portal/brand-portal-logos/micron-logo_white.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7383880" y="5211156"/>
            <a:ext cx="3657600" cy="995592"/>
          </a:xfrm>
          <a:prstGeom prst="rect">
            <a:avLst/>
          </a:prstGeom>
          <a:noFill/>
          <a:extLst>
            <a:ext uri="{909E8E84-426E-40DD-AFC4-6F175D3DCCD1}">
              <a14:hiddenFill xmlns:a14="http://schemas.microsoft.com/office/drawing/2010/main">
                <a:solidFill>
                  <a:srgbClr val="FFFFFF"/>
                </a:solidFill>
              </a14:hiddenFill>
            </a:ext>
          </a:extLst>
        </p:spPr>
      </p:pic>
      <p:sp>
        <p:nvSpPr>
          <p:cNvPr id="9" name="Subtitle 2"/>
          <p:cNvSpPr>
            <a:spLocks noGrp="1"/>
          </p:cNvSpPr>
          <p:nvPr>
            <p:ph type="subTitle" idx="1" hasCustomPrompt="1"/>
          </p:nvPr>
        </p:nvSpPr>
        <p:spPr>
          <a:xfrm>
            <a:off x="968329" y="3528468"/>
            <a:ext cx="10219075" cy="606068"/>
          </a:xfrm>
        </p:spPr>
        <p:txBody>
          <a:bodyPr lIns="91440">
            <a:noAutofit/>
          </a:bodyPr>
          <a:lstStyle>
            <a:lvl1pPr marL="0" indent="0" algn="l">
              <a:buNone/>
              <a:defRPr sz="32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or Speaker</a:t>
            </a:r>
          </a:p>
        </p:txBody>
      </p:sp>
      <p:sp>
        <p:nvSpPr>
          <p:cNvPr id="10" name="Text Placeholder 10"/>
          <p:cNvSpPr>
            <a:spLocks noGrp="1"/>
          </p:cNvSpPr>
          <p:nvPr>
            <p:ph type="body" sz="quarter" idx="10" hasCustomPrompt="1"/>
          </p:nvPr>
        </p:nvSpPr>
        <p:spPr>
          <a:xfrm>
            <a:off x="968329" y="4060882"/>
            <a:ext cx="10219075" cy="588962"/>
          </a:xfrm>
        </p:spPr>
        <p:txBody>
          <a:bodyPr lIns="91440">
            <a:noAutofit/>
          </a:bodyPr>
          <a:lstStyle>
            <a:lvl1pPr marL="0" indent="0">
              <a:buNone/>
              <a:defRPr sz="2400">
                <a:solidFill>
                  <a:schemeClr val="bg1"/>
                </a:solidFill>
              </a:defRPr>
            </a:lvl1pPr>
            <a:lvl2pPr marL="457200" indent="0">
              <a:buNone/>
              <a:defRPr/>
            </a:lvl2pPr>
          </a:lstStyle>
          <a:p>
            <a:pPr lvl="0"/>
            <a:r>
              <a:rPr lang="en-US" dirty="0"/>
              <a:t>Speaker or Date</a:t>
            </a:r>
          </a:p>
        </p:txBody>
      </p:sp>
      <p:sp>
        <p:nvSpPr>
          <p:cNvPr id="12" name="Title 1"/>
          <p:cNvSpPr>
            <a:spLocks noGrp="1"/>
          </p:cNvSpPr>
          <p:nvPr>
            <p:ph type="ctrTitle" hasCustomPrompt="1"/>
          </p:nvPr>
        </p:nvSpPr>
        <p:spPr>
          <a:xfrm>
            <a:off x="968329" y="1144988"/>
            <a:ext cx="10219075" cy="2448953"/>
          </a:xfrm>
        </p:spPr>
        <p:txBody>
          <a:bodyPr anchor="b">
            <a:noAutofit/>
          </a:bodyPr>
          <a:lstStyle>
            <a:lvl1pPr algn="l">
              <a:defRPr sz="6000">
                <a:solidFill>
                  <a:schemeClr val="bg1"/>
                </a:solidFill>
              </a:defRPr>
            </a:lvl1pPr>
          </a:lstStyle>
          <a:p>
            <a:r>
              <a:rPr lang="en-US" dirty="0"/>
              <a:t>Title</a:t>
            </a:r>
          </a:p>
        </p:txBody>
      </p:sp>
      <p:sp>
        <p:nvSpPr>
          <p:cNvPr id="2" name="Date Placeholder 1"/>
          <p:cNvSpPr>
            <a:spLocks noGrp="1"/>
          </p:cNvSpPr>
          <p:nvPr>
            <p:ph type="dt" sz="half" idx="11"/>
          </p:nvPr>
        </p:nvSpPr>
        <p:spPr/>
        <p:txBody>
          <a:bodyPr/>
          <a:lstStyle>
            <a:lvl1pPr>
              <a:defRPr>
                <a:solidFill>
                  <a:srgbClr val="0077C8"/>
                </a:solidFill>
              </a:defRPr>
            </a:lvl1pPr>
          </a:lstStyle>
          <a:p>
            <a:fld id="{2A0FEC12-B697-46B2-AC72-609E1FB7663B}" type="datetime4">
              <a:rPr lang="en-US" smtClean="0"/>
              <a:t>February 1, 2019</a:t>
            </a:fld>
            <a:endParaRPr lang="en-US" dirty="0"/>
          </a:p>
        </p:txBody>
      </p:sp>
      <p:sp>
        <p:nvSpPr>
          <p:cNvPr id="3" name="Footer Placeholder 2"/>
          <p:cNvSpPr>
            <a:spLocks noGrp="1"/>
          </p:cNvSpPr>
          <p:nvPr>
            <p:ph type="ftr" sz="quarter" idx="12"/>
          </p:nvPr>
        </p:nvSpPr>
        <p:spPr/>
        <p:txBody>
          <a:bodyPr/>
          <a:lstStyle>
            <a:lvl1pPr>
              <a:defRPr>
                <a:solidFill>
                  <a:srgbClr val="0077C8"/>
                </a:solidFill>
              </a:defRPr>
            </a:lvl1pPr>
          </a:lstStyle>
          <a:p>
            <a:r>
              <a:rPr lang="en-US"/>
              <a:t>Micron Confidential</a:t>
            </a:r>
            <a:endParaRPr lang="en-US" dirty="0"/>
          </a:p>
        </p:txBody>
      </p:sp>
      <p:sp>
        <p:nvSpPr>
          <p:cNvPr id="4" name="Slide Number Placeholder 3"/>
          <p:cNvSpPr>
            <a:spLocks noGrp="1"/>
          </p:cNvSpPr>
          <p:nvPr>
            <p:ph type="sldNum" sz="quarter" idx="13"/>
          </p:nvPr>
        </p:nvSpPr>
        <p:spPr/>
        <p:txBody>
          <a:bodyPr/>
          <a:lstStyle>
            <a:lvl1pPr>
              <a:defRPr>
                <a:solidFill>
                  <a:srgbClr val="0077C8"/>
                </a:solidFill>
              </a:defRPr>
            </a:lvl1pPr>
          </a:lstStyle>
          <a:p>
            <a:fld id="{B7E7695C-FCF1-4AA0-9B93-7941FED13DC4}" type="slidenum">
              <a:rPr lang="en-US" smtClean="0"/>
              <a:pPr/>
              <a:t>‹#›</a:t>
            </a:fld>
            <a:endParaRPr lang="en-US" dirty="0"/>
          </a:p>
        </p:txBody>
      </p:sp>
    </p:spTree>
    <p:extLst>
      <p:ext uri="{BB962C8B-B14F-4D97-AF65-F5344CB8AC3E}">
        <p14:creationId xmlns:p14="http://schemas.microsoft.com/office/powerpoint/2010/main" val="25356827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 Horizontal Image with Conten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2"/>
          </p:nvPr>
        </p:nvSpPr>
        <p:spPr/>
        <p:txBody>
          <a:bodyPr/>
          <a:lstStyle>
            <a:lvl1pPr>
              <a:defRPr>
                <a:solidFill>
                  <a:srgbClr val="58595B"/>
                </a:solidFill>
              </a:defRPr>
            </a:lvl1pPr>
          </a:lstStyle>
          <a:p>
            <a:fld id="{9DBE14A4-9EFF-44B5-B818-FBDED80DC98E}" type="datetime4">
              <a:rPr lang="en-US" smtClean="0"/>
              <a:t>February 1, 2019</a:t>
            </a:fld>
            <a:endParaRPr lang="en-US" dirty="0"/>
          </a:p>
        </p:txBody>
      </p:sp>
      <p:sp>
        <p:nvSpPr>
          <p:cNvPr id="4" name="Footer Placeholder 3"/>
          <p:cNvSpPr>
            <a:spLocks noGrp="1"/>
          </p:cNvSpPr>
          <p:nvPr>
            <p:ph type="ftr" sz="quarter" idx="13"/>
          </p:nvPr>
        </p:nvSpPr>
        <p:spPr/>
        <p:txBody>
          <a:bodyPr/>
          <a:lstStyle>
            <a:lvl1pPr>
              <a:defRPr>
                <a:solidFill>
                  <a:srgbClr val="58595B"/>
                </a:solidFill>
              </a:defRPr>
            </a:lvl1pPr>
          </a:lstStyle>
          <a:p>
            <a:r>
              <a:rPr lang="en-US"/>
              <a:t>Micron Confidential</a:t>
            </a:r>
            <a:endParaRPr lang="en-US" dirty="0"/>
          </a:p>
        </p:txBody>
      </p:sp>
      <p:sp>
        <p:nvSpPr>
          <p:cNvPr id="6" name="Slide Number Placeholder 5"/>
          <p:cNvSpPr>
            <a:spLocks noGrp="1"/>
          </p:cNvSpPr>
          <p:nvPr>
            <p:ph type="sldNum" sz="quarter" idx="14"/>
          </p:nvPr>
        </p:nvSpPr>
        <p:spPr/>
        <p:txBody>
          <a:bodyPr/>
          <a:lstStyle>
            <a:lvl1pPr>
              <a:defRPr>
                <a:solidFill>
                  <a:srgbClr val="58595B"/>
                </a:solidFill>
              </a:defRPr>
            </a:lvl1pPr>
          </a:lstStyle>
          <a:p>
            <a:fld id="{B7E7695C-FCF1-4AA0-9B93-7941FED13DC4}" type="slidenum">
              <a:rPr lang="en-US" smtClean="0"/>
              <a:pPr/>
              <a:t>‹#›</a:t>
            </a:fld>
            <a:endParaRPr lang="en-US" dirty="0"/>
          </a:p>
        </p:txBody>
      </p:sp>
      <p:sp>
        <p:nvSpPr>
          <p:cNvPr id="10" name="Picture Placeholder 4"/>
          <p:cNvSpPr>
            <a:spLocks noGrp="1"/>
          </p:cNvSpPr>
          <p:nvPr>
            <p:ph type="pic" sz="quarter" idx="10" hasCustomPrompt="1"/>
          </p:nvPr>
        </p:nvSpPr>
        <p:spPr>
          <a:xfrm>
            <a:off x="-1" y="0"/>
            <a:ext cx="12192001" cy="3428999"/>
          </a:xfrm>
        </p:spPr>
        <p:txBody>
          <a:bodyPr/>
          <a:lstStyle>
            <a:lvl1pPr marL="0" indent="0">
              <a:buNone/>
              <a:defRPr>
                <a:solidFill>
                  <a:schemeClr val="bg1"/>
                </a:solidFill>
              </a:defRPr>
            </a:lvl1pPr>
          </a:lstStyle>
          <a:p>
            <a:r>
              <a:rPr lang="en-US" dirty="0"/>
              <a:t>Image</a:t>
            </a:r>
          </a:p>
        </p:txBody>
      </p:sp>
      <p:sp>
        <p:nvSpPr>
          <p:cNvPr id="2" name="Title 1"/>
          <p:cNvSpPr>
            <a:spLocks noGrp="1"/>
          </p:cNvSpPr>
          <p:nvPr>
            <p:ph type="title"/>
          </p:nvPr>
        </p:nvSpPr>
        <p:spPr>
          <a:xfrm>
            <a:off x="271461" y="3429000"/>
            <a:ext cx="5689391" cy="2983005"/>
          </a:xfrm>
        </p:spPr>
        <p:txBody>
          <a:bodyPr anchor="ctr">
            <a:noAutofit/>
          </a:bodyPr>
          <a:lstStyle>
            <a:lvl1pPr algn="r">
              <a:lnSpc>
                <a:spcPct val="70000"/>
              </a:lnSpc>
              <a:defRPr sz="6000">
                <a:solidFill>
                  <a:srgbClr val="0077C8"/>
                </a:solidFill>
              </a:defRPr>
            </a:lvl1pPr>
          </a:lstStyle>
          <a:p>
            <a:r>
              <a:rPr lang="en-US"/>
              <a:t>Click to edit Master title style</a:t>
            </a:r>
            <a:endParaRPr lang="en-US" dirty="0"/>
          </a:p>
        </p:txBody>
      </p:sp>
      <p:sp>
        <p:nvSpPr>
          <p:cNvPr id="11" name="Text Placeholder 4"/>
          <p:cNvSpPr>
            <a:spLocks noGrp="1"/>
          </p:cNvSpPr>
          <p:nvPr>
            <p:ph type="body" sz="quarter" idx="15"/>
          </p:nvPr>
        </p:nvSpPr>
        <p:spPr>
          <a:xfrm>
            <a:off x="6232314" y="3429000"/>
            <a:ext cx="5645362" cy="2983005"/>
          </a:xfrm>
        </p:spPr>
        <p:txBody>
          <a:bodyPr anchor="ctr"/>
          <a:lstStyle>
            <a:lvl1pPr>
              <a:buClr>
                <a:srgbClr val="0077C8"/>
              </a:buClr>
              <a:defRPr>
                <a:solidFill>
                  <a:srgbClr val="58595B"/>
                </a:solidFill>
              </a:defRPr>
            </a:lvl1pPr>
            <a:lvl2pPr>
              <a:buClr>
                <a:srgbClr val="0077C8"/>
              </a:buClr>
              <a:defRPr>
                <a:solidFill>
                  <a:srgbClr val="58595B"/>
                </a:solidFill>
              </a:defRPr>
            </a:lvl2pPr>
            <a:lvl3pPr>
              <a:buClr>
                <a:srgbClr val="0077C8"/>
              </a:buClr>
              <a:defRPr>
                <a:solidFill>
                  <a:srgbClr val="58595B"/>
                </a:solidFill>
              </a:defRPr>
            </a:lvl3pPr>
            <a:lvl4pPr>
              <a:buClr>
                <a:srgbClr val="0077C8"/>
              </a:buClr>
              <a:defRPr>
                <a:solidFill>
                  <a:srgbClr val="58595B"/>
                </a:solidFill>
              </a:defRPr>
            </a:lvl4pPr>
            <a:lvl5pPr>
              <a:buClr>
                <a:srgbClr val="0077C8"/>
              </a:buClr>
              <a:defRPr>
                <a:solidFill>
                  <a:srgbClr val="58595B"/>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1927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 Horizontal Gray with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1461" y="3429000"/>
            <a:ext cx="5689391" cy="2983005"/>
          </a:xfrm>
        </p:spPr>
        <p:txBody>
          <a:bodyPr anchor="ctr">
            <a:noAutofit/>
          </a:bodyPr>
          <a:lstStyle>
            <a:lvl1pPr algn="r">
              <a:lnSpc>
                <a:spcPct val="70000"/>
              </a:lnSpc>
              <a:defRPr sz="6000">
                <a:solidFill>
                  <a:srgbClr val="0077C8"/>
                </a:solidFill>
              </a:defRPr>
            </a:lvl1pPr>
          </a:lstStyle>
          <a:p>
            <a:r>
              <a:rPr lang="en-US"/>
              <a:t>Click to edit Master title style</a:t>
            </a:r>
            <a:endParaRPr lang="en-US" dirty="0"/>
          </a:p>
        </p:txBody>
      </p:sp>
      <p:sp>
        <p:nvSpPr>
          <p:cNvPr id="3" name="Date Placeholder 2"/>
          <p:cNvSpPr>
            <a:spLocks noGrp="1"/>
          </p:cNvSpPr>
          <p:nvPr>
            <p:ph type="dt" sz="half" idx="12"/>
          </p:nvPr>
        </p:nvSpPr>
        <p:spPr/>
        <p:txBody>
          <a:bodyPr/>
          <a:lstStyle>
            <a:lvl1pPr>
              <a:defRPr>
                <a:solidFill>
                  <a:srgbClr val="58595B"/>
                </a:solidFill>
              </a:defRPr>
            </a:lvl1pPr>
          </a:lstStyle>
          <a:p>
            <a:fld id="{C51AED33-5CBD-4F65-8A5D-4E027924D1BC}" type="datetime4">
              <a:rPr lang="en-US" smtClean="0"/>
              <a:t>February 1, 2019</a:t>
            </a:fld>
            <a:endParaRPr lang="en-US" dirty="0"/>
          </a:p>
        </p:txBody>
      </p:sp>
      <p:sp>
        <p:nvSpPr>
          <p:cNvPr id="4" name="Footer Placeholder 3"/>
          <p:cNvSpPr>
            <a:spLocks noGrp="1"/>
          </p:cNvSpPr>
          <p:nvPr>
            <p:ph type="ftr" sz="quarter" idx="13"/>
          </p:nvPr>
        </p:nvSpPr>
        <p:spPr/>
        <p:txBody>
          <a:bodyPr/>
          <a:lstStyle>
            <a:lvl1pPr>
              <a:defRPr>
                <a:solidFill>
                  <a:srgbClr val="58595B"/>
                </a:solidFill>
              </a:defRPr>
            </a:lvl1pPr>
          </a:lstStyle>
          <a:p>
            <a:r>
              <a:rPr lang="en-US"/>
              <a:t>Micron Confidential</a:t>
            </a:r>
            <a:endParaRPr lang="en-US" dirty="0"/>
          </a:p>
        </p:txBody>
      </p:sp>
      <p:sp>
        <p:nvSpPr>
          <p:cNvPr id="6" name="Slide Number Placeholder 5"/>
          <p:cNvSpPr>
            <a:spLocks noGrp="1"/>
          </p:cNvSpPr>
          <p:nvPr>
            <p:ph type="sldNum" sz="quarter" idx="14"/>
          </p:nvPr>
        </p:nvSpPr>
        <p:spPr/>
        <p:txBody>
          <a:bodyPr/>
          <a:lstStyle>
            <a:lvl1pPr>
              <a:defRPr>
                <a:solidFill>
                  <a:srgbClr val="58595B"/>
                </a:solidFill>
              </a:defRPr>
            </a:lvl1pPr>
          </a:lstStyle>
          <a:p>
            <a:fld id="{B7E7695C-FCF1-4AA0-9B93-7941FED13DC4}" type="slidenum">
              <a:rPr lang="en-US" smtClean="0"/>
              <a:pPr/>
              <a:t>‹#›</a:t>
            </a:fld>
            <a:endParaRPr lang="en-US" dirty="0"/>
          </a:p>
        </p:txBody>
      </p:sp>
      <p:sp>
        <p:nvSpPr>
          <p:cNvPr id="9" name="Rectangle 8"/>
          <p:cNvSpPr/>
          <p:nvPr userDrawn="1"/>
        </p:nvSpPr>
        <p:spPr>
          <a:xfrm>
            <a:off x="0" y="0"/>
            <a:ext cx="12192000" cy="3429000"/>
          </a:xfrm>
          <a:prstGeom prst="rect">
            <a:avLst/>
          </a:prstGeom>
          <a:solidFill>
            <a:srgbClr val="D1D3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4"/>
          <p:cNvSpPr>
            <a:spLocks noGrp="1"/>
          </p:cNvSpPr>
          <p:nvPr>
            <p:ph type="body" sz="quarter" idx="15"/>
          </p:nvPr>
        </p:nvSpPr>
        <p:spPr>
          <a:xfrm>
            <a:off x="6232314" y="3429000"/>
            <a:ext cx="5645362" cy="2983005"/>
          </a:xfrm>
        </p:spPr>
        <p:txBody>
          <a:bodyPr anchor="ctr"/>
          <a:lstStyle>
            <a:lvl1pPr>
              <a:buClr>
                <a:srgbClr val="0077C8"/>
              </a:buClr>
              <a:defRPr>
                <a:solidFill>
                  <a:srgbClr val="58595B"/>
                </a:solidFill>
              </a:defRPr>
            </a:lvl1pPr>
            <a:lvl2pPr>
              <a:buClr>
                <a:srgbClr val="0077C8"/>
              </a:buClr>
              <a:defRPr>
                <a:solidFill>
                  <a:srgbClr val="58595B"/>
                </a:solidFill>
              </a:defRPr>
            </a:lvl2pPr>
            <a:lvl3pPr>
              <a:buClr>
                <a:srgbClr val="0077C8"/>
              </a:buClr>
              <a:defRPr>
                <a:solidFill>
                  <a:srgbClr val="58595B"/>
                </a:solidFill>
              </a:defRPr>
            </a:lvl3pPr>
            <a:lvl4pPr>
              <a:buClr>
                <a:srgbClr val="0077C8"/>
              </a:buClr>
              <a:defRPr>
                <a:solidFill>
                  <a:srgbClr val="58595B"/>
                </a:solidFill>
              </a:defRPr>
            </a:lvl4pPr>
            <a:lvl5pPr>
              <a:buClr>
                <a:srgbClr val="0077C8"/>
              </a:buClr>
              <a:defRPr>
                <a:solidFill>
                  <a:srgbClr val="58595B"/>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892798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Full Image with Title">
    <p:spTree>
      <p:nvGrpSpPr>
        <p:cNvPr id="1" name=""/>
        <p:cNvGrpSpPr/>
        <p:nvPr/>
      </p:nvGrpSpPr>
      <p:grpSpPr>
        <a:xfrm>
          <a:off x="0" y="0"/>
          <a:ext cx="0" cy="0"/>
          <a:chOff x="0" y="0"/>
          <a:chExt cx="0" cy="0"/>
        </a:xfrm>
      </p:grpSpPr>
      <p:sp>
        <p:nvSpPr>
          <p:cNvPr id="2" name="Picture Placeholder 4"/>
          <p:cNvSpPr>
            <a:spLocks noGrp="1"/>
          </p:cNvSpPr>
          <p:nvPr>
            <p:ph type="pic" sz="quarter" idx="10" hasCustomPrompt="1"/>
          </p:nvPr>
        </p:nvSpPr>
        <p:spPr>
          <a:xfrm>
            <a:off x="-1" y="0"/>
            <a:ext cx="12192001" cy="6858000"/>
          </a:xfrm>
        </p:spPr>
        <p:txBody>
          <a:bodyPr/>
          <a:lstStyle>
            <a:lvl1pPr marL="0" indent="0">
              <a:buNone/>
              <a:defRPr>
                <a:solidFill>
                  <a:schemeClr val="bg1"/>
                </a:solidFill>
              </a:defRPr>
            </a:lvl1pPr>
          </a:lstStyle>
          <a:p>
            <a:r>
              <a:rPr lang="en-US" dirty="0"/>
              <a:t>Image</a:t>
            </a:r>
          </a:p>
        </p:txBody>
      </p:sp>
      <p:pic>
        <p:nvPicPr>
          <p:cNvPr id="3" name="Picture 4" descr="https://www.micron.com/~/media/brand-portal/brand-portal-logos/micron-logo_white.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1078584" y="6452752"/>
            <a:ext cx="839829" cy="2286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title" hasCustomPrompt="1"/>
          </p:nvPr>
        </p:nvSpPr>
        <p:spPr>
          <a:xfrm>
            <a:off x="838199" y="362309"/>
            <a:ext cx="5073591" cy="6038491"/>
          </a:xfrm>
        </p:spPr>
        <p:txBody>
          <a:bodyPr anchor="ctr">
            <a:noAutofit/>
          </a:bodyPr>
          <a:lstStyle>
            <a:lvl1pPr>
              <a:lnSpc>
                <a:spcPct val="70000"/>
              </a:lnSpc>
              <a:defRPr sz="6000" baseline="0">
                <a:solidFill>
                  <a:srgbClr val="58595B"/>
                </a:solidFill>
              </a:defRPr>
            </a:lvl1pPr>
          </a:lstStyle>
          <a:p>
            <a:r>
              <a:rPr lang="en-US" dirty="0"/>
              <a:t>Click to edit Master title (white font)</a:t>
            </a:r>
          </a:p>
        </p:txBody>
      </p:sp>
      <p:sp>
        <p:nvSpPr>
          <p:cNvPr id="5" name="Date Placeholder 4"/>
          <p:cNvSpPr>
            <a:spLocks noGrp="1"/>
          </p:cNvSpPr>
          <p:nvPr>
            <p:ph type="dt" sz="half" idx="11"/>
          </p:nvPr>
        </p:nvSpPr>
        <p:spPr/>
        <p:txBody>
          <a:bodyPr/>
          <a:lstStyle/>
          <a:p>
            <a:fld id="{FA7FF47F-D05B-4A3A-B9C2-B7128175C3C3}" type="datetime4">
              <a:rPr lang="en-US" smtClean="0"/>
              <a:t>February 1, 2019</a:t>
            </a:fld>
            <a:endParaRPr lang="en-US" dirty="0"/>
          </a:p>
        </p:txBody>
      </p:sp>
      <p:sp>
        <p:nvSpPr>
          <p:cNvPr id="6" name="Footer Placeholder 5"/>
          <p:cNvSpPr>
            <a:spLocks noGrp="1"/>
          </p:cNvSpPr>
          <p:nvPr>
            <p:ph type="ftr" sz="quarter" idx="12"/>
          </p:nvPr>
        </p:nvSpPr>
        <p:spPr/>
        <p:txBody>
          <a:bodyPr/>
          <a:lstStyle/>
          <a:p>
            <a:r>
              <a:rPr lang="en-US"/>
              <a:t>Micron Confidential</a:t>
            </a:r>
            <a:endParaRPr lang="en-US" dirty="0"/>
          </a:p>
        </p:txBody>
      </p:sp>
      <p:sp>
        <p:nvSpPr>
          <p:cNvPr id="7" name="Slide Number Placeholder 6"/>
          <p:cNvSpPr>
            <a:spLocks noGrp="1"/>
          </p:cNvSpPr>
          <p:nvPr>
            <p:ph type="sldNum" sz="quarter" idx="13"/>
          </p:nvPr>
        </p:nvSpPr>
        <p:spPr/>
        <p:txBody>
          <a:bodyPr/>
          <a:lstStyle/>
          <a:p>
            <a:fld id="{B7E7695C-FCF1-4AA0-9B93-7941FED13DC4}" type="slidenum">
              <a:rPr lang="en-US" smtClean="0"/>
              <a:pPr/>
              <a:t>‹#›</a:t>
            </a:fld>
            <a:endParaRPr lang="en-US" dirty="0"/>
          </a:p>
        </p:txBody>
      </p:sp>
    </p:spTree>
    <p:extLst>
      <p:ext uri="{BB962C8B-B14F-4D97-AF65-F5344CB8AC3E}">
        <p14:creationId xmlns:p14="http://schemas.microsoft.com/office/powerpoint/2010/main" val="9999528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ull Image with 1/2 Content">
    <p:spTree>
      <p:nvGrpSpPr>
        <p:cNvPr id="1" name=""/>
        <p:cNvGrpSpPr/>
        <p:nvPr/>
      </p:nvGrpSpPr>
      <p:grpSpPr>
        <a:xfrm>
          <a:off x="0" y="0"/>
          <a:ext cx="0" cy="0"/>
          <a:chOff x="0" y="0"/>
          <a:chExt cx="0" cy="0"/>
        </a:xfrm>
      </p:grpSpPr>
      <p:sp>
        <p:nvSpPr>
          <p:cNvPr id="2" name="Picture Placeholder 4"/>
          <p:cNvSpPr>
            <a:spLocks noGrp="1"/>
          </p:cNvSpPr>
          <p:nvPr>
            <p:ph type="pic" sz="quarter" idx="10" hasCustomPrompt="1"/>
          </p:nvPr>
        </p:nvSpPr>
        <p:spPr>
          <a:xfrm>
            <a:off x="-1" y="0"/>
            <a:ext cx="12192001" cy="6858000"/>
          </a:xfrm>
        </p:spPr>
        <p:txBody>
          <a:bodyPr/>
          <a:lstStyle>
            <a:lvl1pPr marL="0" indent="0">
              <a:buNone/>
              <a:defRPr>
                <a:solidFill>
                  <a:schemeClr val="bg1"/>
                </a:solidFill>
              </a:defRPr>
            </a:lvl1pPr>
          </a:lstStyle>
          <a:p>
            <a:r>
              <a:rPr lang="en-US" dirty="0"/>
              <a:t>Image</a:t>
            </a:r>
          </a:p>
        </p:txBody>
      </p:sp>
      <p:pic>
        <p:nvPicPr>
          <p:cNvPr id="3" name="Picture 4" descr="https://www.micron.com/~/media/brand-portal/brand-portal-logos/micron-logo_white.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1078584" y="6452752"/>
            <a:ext cx="839829" cy="2286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hasCustomPrompt="1"/>
          </p:nvPr>
        </p:nvSpPr>
        <p:spPr>
          <a:xfrm>
            <a:off x="271461" y="3429000"/>
            <a:ext cx="5689391" cy="2983005"/>
          </a:xfrm>
        </p:spPr>
        <p:txBody>
          <a:bodyPr anchor="ctr">
            <a:noAutofit/>
          </a:bodyPr>
          <a:lstStyle>
            <a:lvl1pPr algn="r">
              <a:lnSpc>
                <a:spcPct val="70000"/>
              </a:lnSpc>
              <a:defRPr sz="6000" baseline="0">
                <a:solidFill>
                  <a:srgbClr val="58595B"/>
                </a:solidFill>
              </a:defRPr>
            </a:lvl1pPr>
          </a:lstStyle>
          <a:p>
            <a:r>
              <a:rPr lang="en-US" dirty="0"/>
              <a:t>Click to edit Master title (white font)</a:t>
            </a:r>
          </a:p>
        </p:txBody>
      </p:sp>
      <p:sp>
        <p:nvSpPr>
          <p:cNvPr id="6" name="Text Placeholder 4"/>
          <p:cNvSpPr>
            <a:spLocks noGrp="1"/>
          </p:cNvSpPr>
          <p:nvPr>
            <p:ph type="body" sz="quarter" idx="15"/>
          </p:nvPr>
        </p:nvSpPr>
        <p:spPr>
          <a:xfrm>
            <a:off x="6232314" y="3429000"/>
            <a:ext cx="5645362" cy="2983005"/>
          </a:xfrm>
        </p:spPr>
        <p:txBody>
          <a:bodyPr anchor="ctr"/>
          <a:lstStyle>
            <a:lvl1pPr>
              <a:buClr>
                <a:srgbClr val="0077C8"/>
              </a:buClr>
              <a:defRPr>
                <a:solidFill>
                  <a:srgbClr val="58595B"/>
                </a:solidFill>
              </a:defRPr>
            </a:lvl1pPr>
            <a:lvl2pPr>
              <a:buClr>
                <a:srgbClr val="0077C8"/>
              </a:buClr>
              <a:defRPr>
                <a:solidFill>
                  <a:srgbClr val="58595B"/>
                </a:solidFill>
              </a:defRPr>
            </a:lvl2pPr>
            <a:lvl3pPr>
              <a:buClr>
                <a:srgbClr val="0077C8"/>
              </a:buClr>
              <a:defRPr>
                <a:solidFill>
                  <a:srgbClr val="58595B"/>
                </a:solidFill>
              </a:defRPr>
            </a:lvl3pPr>
            <a:lvl4pPr>
              <a:buClr>
                <a:srgbClr val="0077C8"/>
              </a:buClr>
              <a:defRPr>
                <a:solidFill>
                  <a:srgbClr val="58595B"/>
                </a:solidFill>
              </a:defRPr>
            </a:lvl4pPr>
            <a:lvl5pPr>
              <a:buClr>
                <a:srgbClr val="0077C8"/>
              </a:buClr>
              <a:defRPr>
                <a:solidFill>
                  <a:srgbClr val="58595B"/>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6"/>
          </p:nvPr>
        </p:nvSpPr>
        <p:spPr/>
        <p:txBody>
          <a:bodyPr/>
          <a:lstStyle/>
          <a:p>
            <a:fld id="{89130DB7-029F-4471-BC7C-E4A29DE3FCB3}" type="datetime4">
              <a:rPr lang="en-US" smtClean="0"/>
              <a:t>February 1, 2019</a:t>
            </a:fld>
            <a:endParaRPr lang="en-US" dirty="0"/>
          </a:p>
        </p:txBody>
      </p:sp>
      <p:sp>
        <p:nvSpPr>
          <p:cNvPr id="7" name="Footer Placeholder 6"/>
          <p:cNvSpPr>
            <a:spLocks noGrp="1"/>
          </p:cNvSpPr>
          <p:nvPr>
            <p:ph type="ftr" sz="quarter" idx="17"/>
          </p:nvPr>
        </p:nvSpPr>
        <p:spPr/>
        <p:txBody>
          <a:bodyPr/>
          <a:lstStyle/>
          <a:p>
            <a:r>
              <a:rPr lang="en-US"/>
              <a:t>Micron Confidential</a:t>
            </a:r>
            <a:endParaRPr lang="en-US" dirty="0"/>
          </a:p>
        </p:txBody>
      </p:sp>
      <p:sp>
        <p:nvSpPr>
          <p:cNvPr id="8" name="Slide Number Placeholder 7"/>
          <p:cNvSpPr>
            <a:spLocks noGrp="1"/>
          </p:cNvSpPr>
          <p:nvPr>
            <p:ph type="sldNum" sz="quarter" idx="18"/>
          </p:nvPr>
        </p:nvSpPr>
        <p:spPr/>
        <p:txBody>
          <a:bodyPr/>
          <a:lstStyle/>
          <a:p>
            <a:fld id="{B7E7695C-FCF1-4AA0-9B93-7941FED13DC4}" type="slidenum">
              <a:rPr lang="en-US" smtClean="0"/>
              <a:pPr/>
              <a:t>‹#›</a:t>
            </a:fld>
            <a:endParaRPr lang="en-US" dirty="0"/>
          </a:p>
        </p:txBody>
      </p:sp>
    </p:spTree>
    <p:extLst>
      <p:ext uri="{BB962C8B-B14F-4D97-AF65-F5344CB8AC3E}">
        <p14:creationId xmlns:p14="http://schemas.microsoft.com/office/powerpoint/2010/main" val="11204235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0C39873D-1173-4B09-AE86-AA178DB45922}" type="datetime4">
              <a:rPr lang="en-US" smtClean="0"/>
              <a:t>February 1, 2019</a:t>
            </a:fld>
            <a:endParaRPr lang="en-US"/>
          </a:p>
        </p:txBody>
      </p:sp>
      <p:sp>
        <p:nvSpPr>
          <p:cNvPr id="6" name="Footer Placeholder 5"/>
          <p:cNvSpPr>
            <a:spLocks noGrp="1"/>
          </p:cNvSpPr>
          <p:nvPr>
            <p:ph type="ftr" sz="quarter" idx="11"/>
          </p:nvPr>
        </p:nvSpPr>
        <p:spPr/>
        <p:txBody>
          <a:bodyPr/>
          <a:lstStyle/>
          <a:p>
            <a:r>
              <a:rPr lang="en-US"/>
              <a:t>Micron Confidential</a:t>
            </a:r>
          </a:p>
        </p:txBody>
      </p:sp>
      <p:sp>
        <p:nvSpPr>
          <p:cNvPr id="7" name="Slide Number Placeholder 6"/>
          <p:cNvSpPr>
            <a:spLocks noGrp="1"/>
          </p:cNvSpPr>
          <p:nvPr>
            <p:ph type="sldNum" sz="quarter" idx="12"/>
          </p:nvPr>
        </p:nvSpPr>
        <p:spPr/>
        <p:txBody>
          <a:bodyPr/>
          <a:lstStyle/>
          <a:p>
            <a:fld id="{B7E7695C-FCF1-4AA0-9B93-7941FED13DC4}" type="slidenum">
              <a:rPr lang="en-US" smtClean="0"/>
              <a:t>‹#›</a:t>
            </a:fld>
            <a:endParaRPr lang="en-US"/>
          </a:p>
        </p:txBody>
      </p:sp>
      <p:sp>
        <p:nvSpPr>
          <p:cNvPr id="8" name="Content Placeholder 2"/>
          <p:cNvSpPr>
            <a:spLocks noGrp="1"/>
          </p:cNvSpPr>
          <p:nvPr>
            <p:ph sz="half" idx="1"/>
          </p:nvPr>
        </p:nvSpPr>
        <p:spPr>
          <a:xfrm>
            <a:off x="838200" y="1447800"/>
            <a:ext cx="5020340" cy="47291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sz="half" idx="14"/>
          </p:nvPr>
        </p:nvSpPr>
        <p:spPr>
          <a:xfrm>
            <a:off x="6333460" y="1447800"/>
            <a:ext cx="5020340" cy="47291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91840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with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fld id="{91AD8B7F-97C2-4888-BF1C-56C0742BA9D7}" type="datetime4">
              <a:rPr lang="en-US" smtClean="0"/>
              <a:t>February 1, 2019</a:t>
            </a:fld>
            <a:endParaRPr lang="en-US"/>
          </a:p>
        </p:txBody>
      </p:sp>
      <p:sp>
        <p:nvSpPr>
          <p:cNvPr id="6" name="Footer Placeholder 5"/>
          <p:cNvSpPr>
            <a:spLocks noGrp="1"/>
          </p:cNvSpPr>
          <p:nvPr>
            <p:ph type="ftr" sz="quarter" idx="11"/>
          </p:nvPr>
        </p:nvSpPr>
        <p:spPr/>
        <p:txBody>
          <a:bodyPr/>
          <a:lstStyle/>
          <a:p>
            <a:r>
              <a:rPr lang="en-US"/>
              <a:t>Micron Confidential</a:t>
            </a:r>
          </a:p>
        </p:txBody>
      </p:sp>
      <p:sp>
        <p:nvSpPr>
          <p:cNvPr id="7" name="Slide Number Placeholder 6"/>
          <p:cNvSpPr>
            <a:spLocks noGrp="1"/>
          </p:cNvSpPr>
          <p:nvPr>
            <p:ph type="sldNum" sz="quarter" idx="12"/>
          </p:nvPr>
        </p:nvSpPr>
        <p:spPr/>
        <p:txBody>
          <a:bodyPr/>
          <a:lstStyle/>
          <a:p>
            <a:fld id="{B7E7695C-FCF1-4AA0-9B93-7941FED13DC4}" type="slidenum">
              <a:rPr lang="en-US" smtClean="0"/>
              <a:t>‹#›</a:t>
            </a:fld>
            <a:endParaRPr lang="en-US"/>
          </a:p>
        </p:txBody>
      </p:sp>
      <p:sp>
        <p:nvSpPr>
          <p:cNvPr id="9" name="Content Placeholder 2"/>
          <p:cNvSpPr>
            <a:spLocks noGrp="1"/>
          </p:cNvSpPr>
          <p:nvPr>
            <p:ph sz="half" idx="1"/>
          </p:nvPr>
        </p:nvSpPr>
        <p:spPr>
          <a:xfrm>
            <a:off x="838200" y="1622702"/>
            <a:ext cx="5020340" cy="45542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half" idx="14"/>
          </p:nvPr>
        </p:nvSpPr>
        <p:spPr>
          <a:xfrm>
            <a:off x="6333460" y="1622702"/>
            <a:ext cx="5020340" cy="45542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8"/>
          <p:cNvSpPr>
            <a:spLocks noGrp="1"/>
          </p:cNvSpPr>
          <p:nvPr>
            <p:ph type="body" sz="quarter" idx="13"/>
          </p:nvPr>
        </p:nvSpPr>
        <p:spPr>
          <a:xfrm>
            <a:off x="838200" y="850504"/>
            <a:ext cx="10515600" cy="361950"/>
          </a:xfrm>
          <a:noFill/>
        </p:spPr>
        <p:txBody>
          <a:bodyPr anchor="ctr">
            <a:noAutofit/>
          </a:bodyPr>
          <a:lstStyle>
            <a:lvl1pPr marL="0" indent="0" algn="l">
              <a:buNone/>
              <a:defRPr sz="2000">
                <a:solidFill>
                  <a:srgbClr val="58595B"/>
                </a:solidFill>
              </a:defRPr>
            </a:lvl1pPr>
          </a:lstStyle>
          <a:p>
            <a:pPr lvl="0"/>
            <a:r>
              <a:rPr lang="en-US"/>
              <a:t>Edit Master text styles</a:t>
            </a:r>
          </a:p>
        </p:txBody>
      </p:sp>
    </p:spTree>
    <p:extLst>
      <p:ext uri="{BB962C8B-B14F-4D97-AF65-F5344CB8AC3E}">
        <p14:creationId xmlns:p14="http://schemas.microsoft.com/office/powerpoint/2010/main" val="9804418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Blue B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930261"/>
            <a:ext cx="5020340" cy="424670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9A11099-C84D-4E8D-A396-A4435B145A56}" type="datetime4">
              <a:rPr lang="en-US" smtClean="0"/>
              <a:t>February 1, 2019</a:t>
            </a:fld>
            <a:endParaRPr lang="en-US"/>
          </a:p>
        </p:txBody>
      </p:sp>
      <p:sp>
        <p:nvSpPr>
          <p:cNvPr id="6" name="Footer Placeholder 5"/>
          <p:cNvSpPr>
            <a:spLocks noGrp="1"/>
          </p:cNvSpPr>
          <p:nvPr>
            <p:ph type="ftr" sz="quarter" idx="11"/>
          </p:nvPr>
        </p:nvSpPr>
        <p:spPr/>
        <p:txBody>
          <a:bodyPr/>
          <a:lstStyle/>
          <a:p>
            <a:r>
              <a:rPr lang="en-US"/>
              <a:t>Micron Confidential</a:t>
            </a:r>
          </a:p>
        </p:txBody>
      </p:sp>
      <p:sp>
        <p:nvSpPr>
          <p:cNvPr id="7" name="Slide Number Placeholder 6"/>
          <p:cNvSpPr>
            <a:spLocks noGrp="1"/>
          </p:cNvSpPr>
          <p:nvPr>
            <p:ph type="sldNum" sz="quarter" idx="12"/>
          </p:nvPr>
        </p:nvSpPr>
        <p:spPr/>
        <p:txBody>
          <a:bodyPr/>
          <a:lstStyle/>
          <a:p>
            <a:fld id="{B7E7695C-FCF1-4AA0-9B93-7941FED13DC4}" type="slidenum">
              <a:rPr lang="en-US" smtClean="0"/>
              <a:t>‹#›</a:t>
            </a:fld>
            <a:endParaRPr lang="en-US"/>
          </a:p>
        </p:txBody>
      </p:sp>
      <p:sp>
        <p:nvSpPr>
          <p:cNvPr id="9" name="Text Placeholder 8"/>
          <p:cNvSpPr>
            <a:spLocks noGrp="1"/>
          </p:cNvSpPr>
          <p:nvPr>
            <p:ph type="body" sz="quarter" idx="13"/>
          </p:nvPr>
        </p:nvSpPr>
        <p:spPr>
          <a:xfrm>
            <a:off x="838200" y="1181100"/>
            <a:ext cx="5020340" cy="561975"/>
          </a:xfrm>
          <a:solidFill>
            <a:schemeClr val="accent1"/>
          </a:solidFill>
        </p:spPr>
        <p:txBody>
          <a:bodyPr anchor="ctr"/>
          <a:lstStyle>
            <a:lvl1pPr marL="0" indent="0" algn="ctr">
              <a:buNone/>
              <a:defRPr spc="0">
                <a:solidFill>
                  <a:schemeClr val="bg1"/>
                </a:solidFill>
              </a:defRPr>
            </a:lvl1pPr>
          </a:lstStyle>
          <a:p>
            <a:pPr lvl="0"/>
            <a:r>
              <a:rPr lang="en-US"/>
              <a:t>Edit Master text styles</a:t>
            </a:r>
          </a:p>
        </p:txBody>
      </p:sp>
      <p:sp>
        <p:nvSpPr>
          <p:cNvPr id="11" name="Content Placeholder 2"/>
          <p:cNvSpPr>
            <a:spLocks noGrp="1"/>
          </p:cNvSpPr>
          <p:nvPr>
            <p:ph sz="half" idx="14"/>
          </p:nvPr>
        </p:nvSpPr>
        <p:spPr>
          <a:xfrm>
            <a:off x="6333460" y="1930261"/>
            <a:ext cx="5020340" cy="424670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8"/>
          <p:cNvSpPr>
            <a:spLocks noGrp="1"/>
          </p:cNvSpPr>
          <p:nvPr>
            <p:ph type="body" sz="quarter" idx="15"/>
          </p:nvPr>
        </p:nvSpPr>
        <p:spPr>
          <a:xfrm>
            <a:off x="6333460" y="1181100"/>
            <a:ext cx="5020340" cy="561975"/>
          </a:xfrm>
          <a:solidFill>
            <a:schemeClr val="accent1"/>
          </a:solidFill>
        </p:spPr>
        <p:txBody>
          <a:bodyPr anchor="ctr"/>
          <a:lstStyle>
            <a:lvl1pPr marL="0" indent="0" algn="ctr">
              <a:buNone/>
              <a:defRPr spc="0">
                <a:solidFill>
                  <a:schemeClr val="bg1"/>
                </a:solidFill>
              </a:defRPr>
            </a:lvl1pPr>
          </a:lstStyle>
          <a:p>
            <a:pPr lvl="0"/>
            <a:r>
              <a:rPr lang="en-US"/>
              <a:t>Edit Master text styles</a:t>
            </a:r>
          </a:p>
        </p:txBody>
      </p:sp>
    </p:spTree>
    <p:extLst>
      <p:ext uri="{BB962C8B-B14F-4D97-AF65-F5344CB8AC3E}">
        <p14:creationId xmlns:p14="http://schemas.microsoft.com/office/powerpoint/2010/main" val="31177869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Blue B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1930261"/>
            <a:ext cx="3257550" cy="424670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096250" y="1930261"/>
            <a:ext cx="3257550" cy="424670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60A381F-3503-4BA1-84E7-A4D8C75D4BC4}" type="datetime4">
              <a:rPr lang="en-US" smtClean="0"/>
              <a:t>February 1, 2019</a:t>
            </a:fld>
            <a:endParaRPr lang="en-US"/>
          </a:p>
        </p:txBody>
      </p:sp>
      <p:sp>
        <p:nvSpPr>
          <p:cNvPr id="6" name="Footer Placeholder 5"/>
          <p:cNvSpPr>
            <a:spLocks noGrp="1"/>
          </p:cNvSpPr>
          <p:nvPr>
            <p:ph type="ftr" sz="quarter" idx="11"/>
          </p:nvPr>
        </p:nvSpPr>
        <p:spPr/>
        <p:txBody>
          <a:bodyPr/>
          <a:lstStyle/>
          <a:p>
            <a:r>
              <a:rPr lang="en-US"/>
              <a:t>Micron Confidential</a:t>
            </a:r>
          </a:p>
        </p:txBody>
      </p:sp>
      <p:sp>
        <p:nvSpPr>
          <p:cNvPr id="7" name="Slide Number Placeholder 6"/>
          <p:cNvSpPr>
            <a:spLocks noGrp="1"/>
          </p:cNvSpPr>
          <p:nvPr>
            <p:ph type="sldNum" sz="quarter" idx="12"/>
          </p:nvPr>
        </p:nvSpPr>
        <p:spPr/>
        <p:txBody>
          <a:bodyPr/>
          <a:lstStyle/>
          <a:p>
            <a:fld id="{B7E7695C-FCF1-4AA0-9B93-7941FED13DC4}" type="slidenum">
              <a:rPr lang="en-US" smtClean="0"/>
              <a:t>‹#›</a:t>
            </a:fld>
            <a:endParaRPr lang="en-US"/>
          </a:p>
        </p:txBody>
      </p:sp>
      <p:sp>
        <p:nvSpPr>
          <p:cNvPr id="9" name="Text Placeholder 8"/>
          <p:cNvSpPr>
            <a:spLocks noGrp="1"/>
          </p:cNvSpPr>
          <p:nvPr>
            <p:ph type="body" sz="quarter" idx="13"/>
          </p:nvPr>
        </p:nvSpPr>
        <p:spPr>
          <a:xfrm>
            <a:off x="838201" y="1181100"/>
            <a:ext cx="3257550" cy="561975"/>
          </a:xfrm>
          <a:solidFill>
            <a:schemeClr val="accent1"/>
          </a:solidFill>
        </p:spPr>
        <p:txBody>
          <a:bodyPr anchor="ctr"/>
          <a:lstStyle>
            <a:lvl1pPr marL="0" indent="0" algn="ctr">
              <a:buNone/>
              <a:defRPr spc="0">
                <a:solidFill>
                  <a:schemeClr val="bg1"/>
                </a:solidFill>
              </a:defRPr>
            </a:lvl1pPr>
          </a:lstStyle>
          <a:p>
            <a:pPr lvl="0"/>
            <a:r>
              <a:rPr lang="en-US"/>
              <a:t>Edit Master text styles</a:t>
            </a:r>
          </a:p>
        </p:txBody>
      </p:sp>
      <p:sp>
        <p:nvSpPr>
          <p:cNvPr id="10" name="Text Placeholder 8"/>
          <p:cNvSpPr>
            <a:spLocks noGrp="1"/>
          </p:cNvSpPr>
          <p:nvPr>
            <p:ph type="body" sz="quarter" idx="14"/>
          </p:nvPr>
        </p:nvSpPr>
        <p:spPr>
          <a:xfrm>
            <a:off x="8096250" y="1181100"/>
            <a:ext cx="3257550" cy="561975"/>
          </a:xfrm>
          <a:solidFill>
            <a:schemeClr val="accent1"/>
          </a:solidFill>
        </p:spPr>
        <p:txBody>
          <a:bodyPr anchor="ctr"/>
          <a:lstStyle>
            <a:lvl1pPr marL="0" indent="0" algn="ctr">
              <a:buNone/>
              <a:defRPr spc="0">
                <a:solidFill>
                  <a:schemeClr val="bg1"/>
                </a:solidFill>
              </a:defRPr>
            </a:lvl1pPr>
          </a:lstStyle>
          <a:p>
            <a:pPr lvl="0"/>
            <a:r>
              <a:rPr lang="en-US"/>
              <a:t>Edit Master text styles</a:t>
            </a:r>
          </a:p>
        </p:txBody>
      </p:sp>
      <p:sp>
        <p:nvSpPr>
          <p:cNvPr id="13" name="Content Placeholder 3"/>
          <p:cNvSpPr>
            <a:spLocks noGrp="1"/>
          </p:cNvSpPr>
          <p:nvPr>
            <p:ph sz="half" idx="15"/>
          </p:nvPr>
        </p:nvSpPr>
        <p:spPr>
          <a:xfrm>
            <a:off x="4467225" y="1930261"/>
            <a:ext cx="3257550" cy="424670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8"/>
          <p:cNvSpPr>
            <a:spLocks noGrp="1"/>
          </p:cNvSpPr>
          <p:nvPr>
            <p:ph type="body" sz="quarter" idx="16"/>
          </p:nvPr>
        </p:nvSpPr>
        <p:spPr>
          <a:xfrm>
            <a:off x="4467225" y="1181100"/>
            <a:ext cx="3257550" cy="561975"/>
          </a:xfrm>
          <a:solidFill>
            <a:schemeClr val="accent1"/>
          </a:solidFill>
        </p:spPr>
        <p:txBody>
          <a:bodyPr anchor="ctr"/>
          <a:lstStyle>
            <a:lvl1pPr marL="0" indent="0" algn="ctr">
              <a:buNone/>
              <a:defRPr spc="0">
                <a:solidFill>
                  <a:schemeClr val="bg1"/>
                </a:solidFill>
              </a:defRPr>
            </a:lvl1pPr>
          </a:lstStyle>
          <a:p>
            <a:pPr lvl="0"/>
            <a:r>
              <a:rPr lang="en-US"/>
              <a:t>Edit Master text styles</a:t>
            </a:r>
          </a:p>
        </p:txBody>
      </p:sp>
    </p:spTree>
    <p:extLst>
      <p:ext uri="{BB962C8B-B14F-4D97-AF65-F5344CB8AC3E}">
        <p14:creationId xmlns:p14="http://schemas.microsoft.com/office/powerpoint/2010/main" val="26893006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C920A13-7C1D-4471-8934-00DDD5048EA1}" type="datetime4">
              <a:rPr lang="en-US" smtClean="0"/>
              <a:t>February 1, 2019</a:t>
            </a:fld>
            <a:endParaRPr lang="en-US"/>
          </a:p>
        </p:txBody>
      </p:sp>
      <p:sp>
        <p:nvSpPr>
          <p:cNvPr id="4" name="Footer Placeholder 3"/>
          <p:cNvSpPr>
            <a:spLocks noGrp="1"/>
          </p:cNvSpPr>
          <p:nvPr>
            <p:ph type="ftr" sz="quarter" idx="11"/>
          </p:nvPr>
        </p:nvSpPr>
        <p:spPr/>
        <p:txBody>
          <a:bodyPr/>
          <a:lstStyle/>
          <a:p>
            <a:r>
              <a:rPr lang="en-US"/>
              <a:t>Micron Confidential</a:t>
            </a:r>
          </a:p>
        </p:txBody>
      </p:sp>
      <p:sp>
        <p:nvSpPr>
          <p:cNvPr id="5" name="Slide Number Placeholder 4"/>
          <p:cNvSpPr>
            <a:spLocks noGrp="1"/>
          </p:cNvSpPr>
          <p:nvPr>
            <p:ph type="sldNum" sz="quarter" idx="12"/>
          </p:nvPr>
        </p:nvSpPr>
        <p:spPr/>
        <p:txBody>
          <a:bodyPr/>
          <a:lstStyle/>
          <a:p>
            <a:fld id="{B7E7695C-FCF1-4AA0-9B93-7941FED13DC4}" type="slidenum">
              <a:rPr lang="en-US" smtClean="0"/>
              <a:t>‹#›</a:t>
            </a:fld>
            <a:endParaRPr lang="en-US"/>
          </a:p>
        </p:txBody>
      </p:sp>
    </p:spTree>
    <p:extLst>
      <p:ext uri="{BB962C8B-B14F-4D97-AF65-F5344CB8AC3E}">
        <p14:creationId xmlns:p14="http://schemas.microsoft.com/office/powerpoint/2010/main" val="15530429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with Log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D002AD-0B31-491B-8DBE-1CA83D0D9D7D}" type="datetime4">
              <a:rPr lang="en-US" smtClean="0"/>
              <a:t>February 1, 2019</a:t>
            </a:fld>
            <a:endParaRPr lang="en-US" dirty="0"/>
          </a:p>
        </p:txBody>
      </p:sp>
      <p:sp>
        <p:nvSpPr>
          <p:cNvPr id="3" name="Footer Placeholder 2"/>
          <p:cNvSpPr>
            <a:spLocks noGrp="1"/>
          </p:cNvSpPr>
          <p:nvPr>
            <p:ph type="ftr" sz="quarter" idx="11"/>
          </p:nvPr>
        </p:nvSpPr>
        <p:spPr/>
        <p:txBody>
          <a:bodyPr/>
          <a:lstStyle/>
          <a:p>
            <a:r>
              <a:rPr lang="en-US"/>
              <a:t>Micron Confidential</a:t>
            </a:r>
            <a:endParaRPr lang="en-US" dirty="0"/>
          </a:p>
        </p:txBody>
      </p:sp>
      <p:sp>
        <p:nvSpPr>
          <p:cNvPr id="4" name="Slide Number Placeholder 3"/>
          <p:cNvSpPr>
            <a:spLocks noGrp="1"/>
          </p:cNvSpPr>
          <p:nvPr>
            <p:ph type="sldNum" sz="quarter" idx="12"/>
          </p:nvPr>
        </p:nvSpPr>
        <p:spPr/>
        <p:txBody>
          <a:bodyPr/>
          <a:lstStyle/>
          <a:p>
            <a:fld id="{B7E7695C-FCF1-4AA0-9B93-7941FED13DC4}" type="slidenum">
              <a:rPr lang="en-US" smtClean="0"/>
              <a:pPr/>
              <a:t>‹#›</a:t>
            </a:fld>
            <a:endParaRPr lang="en-US" dirty="0"/>
          </a:p>
        </p:txBody>
      </p:sp>
    </p:spTree>
    <p:extLst>
      <p:ext uri="{BB962C8B-B14F-4D97-AF65-F5344CB8AC3E}">
        <p14:creationId xmlns:p14="http://schemas.microsoft.com/office/powerpoint/2010/main" val="2891193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hite">
    <p:bg>
      <p:bgPr>
        <a:solidFill>
          <a:schemeClr val="bg1"/>
        </a:solidFill>
        <a:effectLst/>
      </p:bgPr>
    </p:bg>
    <p:spTree>
      <p:nvGrpSpPr>
        <p:cNvPr id="1" name=""/>
        <p:cNvGrpSpPr/>
        <p:nvPr/>
      </p:nvGrpSpPr>
      <p:grpSpPr>
        <a:xfrm>
          <a:off x="0" y="0"/>
          <a:ext cx="0" cy="0"/>
          <a:chOff x="0" y="0"/>
          <a:chExt cx="0" cy="0"/>
        </a:xfrm>
      </p:grpSpPr>
      <p:sp>
        <p:nvSpPr>
          <p:cNvPr id="7" name="TextBox 6"/>
          <p:cNvSpPr txBox="1"/>
          <p:nvPr userDrawn="1"/>
        </p:nvSpPr>
        <p:spPr>
          <a:xfrm>
            <a:off x="968329" y="5211156"/>
            <a:ext cx="5551741" cy="1061829"/>
          </a:xfrm>
          <a:prstGeom prst="rect">
            <a:avLst/>
          </a:prstGeom>
          <a:noFill/>
        </p:spPr>
        <p:txBody>
          <a:bodyPr wrap="square" rtlCol="0">
            <a:spAutoFit/>
          </a:bodyPr>
          <a:lstStyle/>
          <a:p>
            <a:r>
              <a:rPr lang="en-US" sz="900" b="0" dirty="0">
                <a:solidFill>
                  <a:srgbClr val="58595B"/>
                </a:solidFill>
                <a:latin typeface="Arial" panose="020B0604020202020204" pitchFamily="34" charset="0"/>
                <a:ea typeface="Verdana" panose="020B0604030504040204" pitchFamily="34" charset="0"/>
                <a:cs typeface="Arial" panose="020B0604020202020204" pitchFamily="34" charset="0"/>
              </a:rPr>
              <a:t>©2018</a:t>
            </a:r>
            <a:r>
              <a:rPr lang="en-US" sz="900" b="0" baseline="0" dirty="0">
                <a:solidFill>
                  <a:srgbClr val="58595B"/>
                </a:solidFill>
                <a:latin typeface="Arial" panose="020B0604020202020204" pitchFamily="34" charset="0"/>
                <a:ea typeface="Verdana" panose="020B0604030504040204" pitchFamily="34" charset="0"/>
                <a:cs typeface="Arial" panose="020B0604020202020204" pitchFamily="34" charset="0"/>
              </a:rPr>
              <a:t> </a:t>
            </a:r>
            <a:r>
              <a:rPr lang="en-US" sz="900" b="0" dirty="0">
                <a:solidFill>
                  <a:srgbClr val="58595B"/>
                </a:solidFill>
                <a:latin typeface="Arial" panose="020B0604020202020204" pitchFamily="34" charset="0"/>
                <a:ea typeface="Verdana" panose="020B0604030504040204" pitchFamily="34" charset="0"/>
                <a:cs typeface="Arial" panose="020B0604020202020204" pitchFamily="34" charset="0"/>
              </a:rPr>
              <a:t>Micron Technology, Inc. All rights reserved. Information, products, and/or specifications are subject to change without notice. All information is provided on an “AS IS” basis without warranties of any kind. Statements regarding products, including regarding their features, availability, functionality, or compatibility, are provided for informational purposes only and do not modify the warranty, if any, applicable to any product. Drawings may not be to scale. Micron, the Micron logo, and all other Micron trademarks are the property of Micron Technology, Inc. All other trademarks are the property of their respective owners. </a:t>
            </a:r>
          </a:p>
        </p:txBody>
      </p:sp>
      <p:pic>
        <p:nvPicPr>
          <p:cNvPr id="9" name="Picture 2" descr="https://www.micron.com/~/media/brand-portal/brand-portal-logos/micron-logo_blue_rgb.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7390136" y="5211156"/>
            <a:ext cx="3657600" cy="995592"/>
          </a:xfrm>
          <a:prstGeom prst="rect">
            <a:avLst/>
          </a:prstGeom>
          <a:noFill/>
          <a:extLst>
            <a:ext uri="{909E8E84-426E-40DD-AFC4-6F175D3DCCD1}">
              <a14:hiddenFill xmlns:a14="http://schemas.microsoft.com/office/drawing/2010/main">
                <a:solidFill>
                  <a:srgbClr val="FFFFFF"/>
                </a:solidFill>
              </a14:hiddenFill>
            </a:ext>
          </a:extLst>
        </p:spPr>
      </p:pic>
      <p:sp>
        <p:nvSpPr>
          <p:cNvPr id="11" name="Subtitle 2"/>
          <p:cNvSpPr>
            <a:spLocks noGrp="1"/>
          </p:cNvSpPr>
          <p:nvPr>
            <p:ph type="subTitle" idx="1" hasCustomPrompt="1"/>
          </p:nvPr>
        </p:nvSpPr>
        <p:spPr>
          <a:xfrm>
            <a:off x="968329" y="3528468"/>
            <a:ext cx="10219075" cy="606068"/>
          </a:xfrm>
        </p:spPr>
        <p:txBody>
          <a:bodyPr>
            <a:noAutofit/>
          </a:bodyPr>
          <a:lstStyle>
            <a:lvl1pPr marL="0" indent="0" algn="l">
              <a:buNone/>
              <a:defRPr sz="3200" baseline="0">
                <a:solidFill>
                  <a:srgbClr val="58595B"/>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or Speaker</a:t>
            </a:r>
          </a:p>
        </p:txBody>
      </p:sp>
      <p:sp>
        <p:nvSpPr>
          <p:cNvPr id="12" name="Text Placeholder 10"/>
          <p:cNvSpPr>
            <a:spLocks noGrp="1"/>
          </p:cNvSpPr>
          <p:nvPr>
            <p:ph type="body" sz="quarter" idx="10" hasCustomPrompt="1"/>
          </p:nvPr>
        </p:nvSpPr>
        <p:spPr>
          <a:xfrm>
            <a:off x="968329" y="4060882"/>
            <a:ext cx="10219075" cy="588962"/>
          </a:xfrm>
        </p:spPr>
        <p:txBody>
          <a:bodyPr>
            <a:noAutofit/>
          </a:bodyPr>
          <a:lstStyle>
            <a:lvl1pPr marL="0" indent="0">
              <a:buNone/>
              <a:defRPr sz="2400">
                <a:solidFill>
                  <a:srgbClr val="58595B"/>
                </a:solidFill>
              </a:defRPr>
            </a:lvl1pPr>
            <a:lvl2pPr marL="457200" indent="0">
              <a:buNone/>
              <a:defRPr/>
            </a:lvl2pPr>
          </a:lstStyle>
          <a:p>
            <a:pPr lvl="0"/>
            <a:r>
              <a:rPr lang="en-US" dirty="0"/>
              <a:t>Speaker or Date</a:t>
            </a:r>
          </a:p>
        </p:txBody>
      </p:sp>
      <p:sp>
        <p:nvSpPr>
          <p:cNvPr id="13" name="Title 1"/>
          <p:cNvSpPr>
            <a:spLocks noGrp="1"/>
          </p:cNvSpPr>
          <p:nvPr>
            <p:ph type="ctrTitle" hasCustomPrompt="1"/>
          </p:nvPr>
        </p:nvSpPr>
        <p:spPr>
          <a:xfrm>
            <a:off x="968329" y="1137037"/>
            <a:ext cx="10219075" cy="2456904"/>
          </a:xfrm>
        </p:spPr>
        <p:txBody>
          <a:bodyPr anchor="b">
            <a:noAutofit/>
          </a:bodyPr>
          <a:lstStyle>
            <a:lvl1pPr algn="l">
              <a:defRPr sz="6000">
                <a:solidFill>
                  <a:srgbClr val="0077C8"/>
                </a:solidFill>
              </a:defRPr>
            </a:lvl1pPr>
          </a:lstStyle>
          <a:p>
            <a:r>
              <a:rPr lang="en-US" dirty="0"/>
              <a:t>Title</a:t>
            </a:r>
          </a:p>
        </p:txBody>
      </p:sp>
      <p:sp>
        <p:nvSpPr>
          <p:cNvPr id="2" name="Date Placeholder 1"/>
          <p:cNvSpPr>
            <a:spLocks noGrp="1"/>
          </p:cNvSpPr>
          <p:nvPr>
            <p:ph type="dt" sz="half" idx="11"/>
          </p:nvPr>
        </p:nvSpPr>
        <p:spPr/>
        <p:txBody>
          <a:bodyPr/>
          <a:lstStyle>
            <a:lvl1pPr>
              <a:defRPr>
                <a:solidFill>
                  <a:schemeClr val="bg1"/>
                </a:solidFill>
              </a:defRPr>
            </a:lvl1pPr>
          </a:lstStyle>
          <a:p>
            <a:fld id="{0CFB5DD6-B5A9-42D8-8E78-3203A252046E}" type="datetime4">
              <a:rPr lang="en-US" smtClean="0"/>
              <a:pPr/>
              <a:t>February 1, 2019</a:t>
            </a:fld>
            <a:endParaRPr lang="en-US" dirty="0"/>
          </a:p>
        </p:txBody>
      </p:sp>
      <p:sp>
        <p:nvSpPr>
          <p:cNvPr id="3" name="Footer Placeholder 2"/>
          <p:cNvSpPr>
            <a:spLocks noGrp="1"/>
          </p:cNvSpPr>
          <p:nvPr>
            <p:ph type="ftr" sz="quarter" idx="12"/>
          </p:nvPr>
        </p:nvSpPr>
        <p:spPr/>
        <p:txBody>
          <a:bodyPr/>
          <a:lstStyle>
            <a:lvl1pPr>
              <a:defRPr>
                <a:solidFill>
                  <a:schemeClr val="bg1"/>
                </a:solidFill>
              </a:defRPr>
            </a:lvl1pPr>
          </a:lstStyle>
          <a:p>
            <a:r>
              <a:rPr lang="en-US"/>
              <a:t>Micron Confidential</a:t>
            </a:r>
            <a:endParaRPr lang="en-US" dirty="0"/>
          </a:p>
        </p:txBody>
      </p:sp>
      <p:sp>
        <p:nvSpPr>
          <p:cNvPr id="4" name="Slide Number Placeholder 3"/>
          <p:cNvSpPr>
            <a:spLocks noGrp="1"/>
          </p:cNvSpPr>
          <p:nvPr>
            <p:ph type="sldNum" sz="quarter" idx="13"/>
          </p:nvPr>
        </p:nvSpPr>
        <p:spPr/>
        <p:txBody>
          <a:bodyPr/>
          <a:lstStyle>
            <a:lvl1pPr>
              <a:defRPr>
                <a:solidFill>
                  <a:schemeClr val="bg1"/>
                </a:solidFill>
              </a:defRPr>
            </a:lvl1pPr>
          </a:lstStyle>
          <a:p>
            <a:fld id="{B7E7695C-FCF1-4AA0-9B93-7941FED13DC4}" type="slidenum">
              <a:rPr lang="en-US" smtClean="0"/>
              <a:pPr/>
              <a:t>‹#›</a:t>
            </a:fld>
            <a:endParaRPr lang="en-US" dirty="0"/>
          </a:p>
        </p:txBody>
      </p:sp>
    </p:spTree>
    <p:extLst>
      <p:ext uri="{BB962C8B-B14F-4D97-AF65-F5344CB8AC3E}">
        <p14:creationId xmlns:p14="http://schemas.microsoft.com/office/powerpoint/2010/main" val="1337815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Closing Blue">
    <p:bg>
      <p:bgPr>
        <a:solidFill>
          <a:schemeClr val="accent1"/>
        </a:solidFill>
        <a:effectLst/>
      </p:bgPr>
    </p:bg>
    <p:spTree>
      <p:nvGrpSpPr>
        <p:cNvPr id="1" name=""/>
        <p:cNvGrpSpPr/>
        <p:nvPr/>
      </p:nvGrpSpPr>
      <p:grpSpPr>
        <a:xfrm>
          <a:off x="0" y="0"/>
          <a:ext cx="0" cy="0"/>
          <a:chOff x="0" y="0"/>
          <a:chExt cx="0" cy="0"/>
        </a:xfrm>
      </p:grpSpPr>
      <p:pic>
        <p:nvPicPr>
          <p:cNvPr id="3" name="Picture 4" descr="https://www.micron.com/~/media/brand-portal/brand-portal-logos/micron-logo_white.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799088" y="2805542"/>
            <a:ext cx="4572000" cy="124449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lvl1pPr>
              <a:defRPr>
                <a:solidFill>
                  <a:srgbClr val="0077C8"/>
                </a:solidFill>
              </a:defRPr>
            </a:lvl1pPr>
          </a:lstStyle>
          <a:p>
            <a:fld id="{0CFB5DD6-B5A9-42D8-8E78-3203A252046E}" type="datetime4">
              <a:rPr lang="en-US" smtClean="0"/>
              <a:pPr/>
              <a:t>February 1, 2019</a:t>
            </a:fld>
            <a:endParaRPr lang="en-US" dirty="0"/>
          </a:p>
        </p:txBody>
      </p:sp>
      <p:sp>
        <p:nvSpPr>
          <p:cNvPr id="4" name="Footer Placeholder 3"/>
          <p:cNvSpPr>
            <a:spLocks noGrp="1"/>
          </p:cNvSpPr>
          <p:nvPr>
            <p:ph type="ftr" sz="quarter" idx="11"/>
          </p:nvPr>
        </p:nvSpPr>
        <p:spPr/>
        <p:txBody>
          <a:bodyPr/>
          <a:lstStyle>
            <a:lvl1pPr>
              <a:defRPr>
                <a:solidFill>
                  <a:srgbClr val="0077C8"/>
                </a:solidFill>
              </a:defRPr>
            </a:lvl1pPr>
          </a:lstStyle>
          <a:p>
            <a:r>
              <a:rPr lang="en-US"/>
              <a:t>Micron Confidential</a:t>
            </a:r>
            <a:endParaRPr lang="en-US" dirty="0"/>
          </a:p>
        </p:txBody>
      </p:sp>
      <p:sp>
        <p:nvSpPr>
          <p:cNvPr id="5" name="Slide Number Placeholder 4"/>
          <p:cNvSpPr>
            <a:spLocks noGrp="1"/>
          </p:cNvSpPr>
          <p:nvPr>
            <p:ph type="sldNum" sz="quarter" idx="12"/>
          </p:nvPr>
        </p:nvSpPr>
        <p:spPr/>
        <p:txBody>
          <a:bodyPr/>
          <a:lstStyle>
            <a:lvl1pPr>
              <a:defRPr>
                <a:solidFill>
                  <a:srgbClr val="0077C8"/>
                </a:solidFill>
              </a:defRPr>
            </a:lvl1pPr>
          </a:lstStyle>
          <a:p>
            <a:fld id="{B7E7695C-FCF1-4AA0-9B93-7941FED13DC4}" type="slidenum">
              <a:rPr lang="en-US" smtClean="0"/>
              <a:pPr/>
              <a:t>‹#›</a:t>
            </a:fld>
            <a:endParaRPr lang="en-US" dirty="0"/>
          </a:p>
        </p:txBody>
      </p:sp>
    </p:spTree>
    <p:extLst>
      <p:ext uri="{BB962C8B-B14F-4D97-AF65-F5344CB8AC3E}">
        <p14:creationId xmlns:p14="http://schemas.microsoft.com/office/powerpoint/2010/main" val="33799139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Closing White">
    <p:spTree>
      <p:nvGrpSpPr>
        <p:cNvPr id="1" name=""/>
        <p:cNvGrpSpPr/>
        <p:nvPr/>
      </p:nvGrpSpPr>
      <p:grpSpPr>
        <a:xfrm>
          <a:off x="0" y="0"/>
          <a:ext cx="0" cy="0"/>
          <a:chOff x="0" y="0"/>
          <a:chExt cx="0" cy="0"/>
        </a:xfrm>
      </p:grpSpPr>
      <p:pic>
        <p:nvPicPr>
          <p:cNvPr id="3" name="Picture 2" descr="https://www.micron.com/~/media/brand-portal/brand-portal-logos/micron-logo_blue_rgb.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810000" y="2806755"/>
            <a:ext cx="4572000" cy="124449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lvl1pPr>
              <a:defRPr>
                <a:solidFill>
                  <a:schemeClr val="bg1"/>
                </a:solidFill>
              </a:defRPr>
            </a:lvl1pPr>
          </a:lstStyle>
          <a:p>
            <a:fld id="{0CFB5DD6-B5A9-42D8-8E78-3203A252046E}" type="datetime4">
              <a:rPr lang="en-US" smtClean="0"/>
              <a:pPr/>
              <a:t>February 1, 2019</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r>
              <a:rPr lang="en-US"/>
              <a:t>Micron Confidential</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B7E7695C-FCF1-4AA0-9B93-7941FED13DC4}" type="slidenum">
              <a:rPr lang="en-US" smtClean="0"/>
              <a:pPr/>
              <a:t>‹#›</a:t>
            </a:fld>
            <a:endParaRPr lang="en-US" dirty="0"/>
          </a:p>
        </p:txBody>
      </p:sp>
    </p:spTree>
    <p:extLst>
      <p:ext uri="{BB962C8B-B14F-4D97-AF65-F5344CB8AC3E}">
        <p14:creationId xmlns:p14="http://schemas.microsoft.com/office/powerpoint/2010/main" val="36849487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icron Colors">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1096738-D422-416D-8C11-6DC2CEAD6704}" type="datetime4">
              <a:rPr lang="en-US" smtClean="0"/>
              <a:t>February 1, 2019</a:t>
            </a:fld>
            <a:endParaRPr lang="en-US"/>
          </a:p>
        </p:txBody>
      </p:sp>
      <p:sp>
        <p:nvSpPr>
          <p:cNvPr id="4" name="Footer Placeholder 3"/>
          <p:cNvSpPr>
            <a:spLocks noGrp="1"/>
          </p:cNvSpPr>
          <p:nvPr>
            <p:ph type="ftr" sz="quarter" idx="11"/>
          </p:nvPr>
        </p:nvSpPr>
        <p:spPr/>
        <p:txBody>
          <a:bodyPr/>
          <a:lstStyle/>
          <a:p>
            <a:r>
              <a:rPr lang="en-US"/>
              <a:t>Micron Confidential</a:t>
            </a:r>
          </a:p>
        </p:txBody>
      </p:sp>
      <p:sp>
        <p:nvSpPr>
          <p:cNvPr id="5" name="Slide Number Placeholder 4"/>
          <p:cNvSpPr>
            <a:spLocks noGrp="1"/>
          </p:cNvSpPr>
          <p:nvPr>
            <p:ph type="sldNum" sz="quarter" idx="12"/>
          </p:nvPr>
        </p:nvSpPr>
        <p:spPr/>
        <p:txBody>
          <a:bodyPr/>
          <a:lstStyle/>
          <a:p>
            <a:fld id="{B7E7695C-FCF1-4AA0-9B93-7941FED13DC4}" type="slidenum">
              <a:rPr lang="en-US" smtClean="0"/>
              <a:t>‹#›</a:t>
            </a:fld>
            <a:endParaRPr lang="en-US" dirty="0"/>
          </a:p>
        </p:txBody>
      </p:sp>
      <p:sp>
        <p:nvSpPr>
          <p:cNvPr id="27" name="TextBox 26"/>
          <p:cNvSpPr txBox="1"/>
          <p:nvPr userDrawn="1"/>
        </p:nvSpPr>
        <p:spPr>
          <a:xfrm>
            <a:off x="4786904" y="919778"/>
            <a:ext cx="6542586" cy="1421928"/>
          </a:xfrm>
          <a:prstGeom prst="rect">
            <a:avLst/>
          </a:prstGeom>
          <a:noFill/>
        </p:spPr>
        <p:txBody>
          <a:bodyPr wrap="square" rtlCol="0">
            <a:spAutoFit/>
          </a:bodyPr>
          <a:lstStyle/>
          <a:p>
            <a:pPr>
              <a:lnSpc>
                <a:spcPct val="80000"/>
              </a:lnSpc>
            </a:pPr>
            <a:r>
              <a:rPr lang="en-US" sz="5400" b="1" spc="-300" dirty="0">
                <a:latin typeface="+mj-lt"/>
              </a:rPr>
              <a:t>Micron Brand </a:t>
            </a:r>
            <a:br>
              <a:rPr lang="en-US" sz="5400" b="1" spc="-300" dirty="0">
                <a:latin typeface="+mj-lt"/>
              </a:rPr>
            </a:br>
            <a:r>
              <a:rPr lang="en-US" sz="5400" b="1" spc="-300" dirty="0">
                <a:latin typeface="+mj-lt"/>
              </a:rPr>
              <a:t>2.0 Colors (RGB)</a:t>
            </a:r>
          </a:p>
        </p:txBody>
      </p:sp>
      <p:sp>
        <p:nvSpPr>
          <p:cNvPr id="28" name="Rectangle 27"/>
          <p:cNvSpPr/>
          <p:nvPr userDrawn="1"/>
        </p:nvSpPr>
        <p:spPr>
          <a:xfrm>
            <a:off x="578581" y="949291"/>
            <a:ext cx="1199034" cy="1199034"/>
          </a:xfrm>
          <a:prstGeom prst="rect">
            <a:avLst/>
          </a:prstGeom>
          <a:solidFill>
            <a:srgbClr val="007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n-lt"/>
                <a:ea typeface="Segoe UI" panose="020B0502040204020203" pitchFamily="34" charset="0"/>
                <a:cs typeface="Segoe UI" panose="020B0502040204020203" pitchFamily="34" charset="0"/>
              </a:rPr>
              <a:t>Micron Blue</a:t>
            </a:r>
          </a:p>
          <a:p>
            <a:pPr algn="ctr"/>
            <a:r>
              <a:rPr lang="en-US" sz="1400" b="1" dirty="0">
                <a:latin typeface="+mn-lt"/>
                <a:ea typeface="Segoe UI" panose="020B0502040204020203" pitchFamily="34" charset="0"/>
                <a:cs typeface="Segoe UI" panose="020B0502040204020203" pitchFamily="34" charset="0"/>
              </a:rPr>
              <a:t>0-119-200</a:t>
            </a:r>
          </a:p>
        </p:txBody>
      </p:sp>
      <p:sp>
        <p:nvSpPr>
          <p:cNvPr id="29" name="Rectangle 28"/>
          <p:cNvSpPr/>
          <p:nvPr userDrawn="1"/>
        </p:nvSpPr>
        <p:spPr>
          <a:xfrm>
            <a:off x="578581" y="3492223"/>
            <a:ext cx="1199034" cy="1199034"/>
          </a:xfrm>
          <a:prstGeom prst="rect">
            <a:avLst/>
          </a:prstGeom>
          <a:solidFill>
            <a:srgbClr val="585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n-lt"/>
                <a:ea typeface="Segoe UI" panose="020B0502040204020203" pitchFamily="34" charset="0"/>
                <a:cs typeface="Segoe UI" panose="020B0502040204020203" pitchFamily="34" charset="0"/>
              </a:rPr>
              <a:t>Gray</a:t>
            </a:r>
            <a:br>
              <a:rPr lang="en-US" sz="1400" dirty="0">
                <a:latin typeface="+mn-lt"/>
                <a:ea typeface="Segoe UI" panose="020B0502040204020203" pitchFamily="34" charset="0"/>
                <a:cs typeface="Segoe UI" panose="020B0502040204020203" pitchFamily="34" charset="0"/>
              </a:rPr>
            </a:br>
            <a:r>
              <a:rPr lang="en-US" sz="1400" b="1" dirty="0">
                <a:latin typeface="+mn-lt"/>
                <a:ea typeface="Segoe UI" panose="020B0502040204020203" pitchFamily="34" charset="0"/>
                <a:cs typeface="Segoe UI" panose="020B0502040204020203" pitchFamily="34" charset="0"/>
              </a:rPr>
              <a:t>88-89-91</a:t>
            </a:r>
          </a:p>
        </p:txBody>
      </p:sp>
      <p:sp>
        <p:nvSpPr>
          <p:cNvPr id="30" name="Rectangle 29"/>
          <p:cNvSpPr/>
          <p:nvPr userDrawn="1"/>
        </p:nvSpPr>
        <p:spPr>
          <a:xfrm>
            <a:off x="578581" y="2220757"/>
            <a:ext cx="1199034" cy="1199034"/>
          </a:xfrm>
          <a:prstGeom prst="rect">
            <a:avLst/>
          </a:prstGeom>
          <a:solidFill>
            <a:srgbClr val="0090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n-lt"/>
                <a:ea typeface="Segoe UI" panose="020B0502040204020203" pitchFamily="34" charset="0"/>
                <a:cs typeface="Segoe UI" panose="020B0502040204020203" pitchFamily="34" charset="0"/>
              </a:rPr>
              <a:t>Blue S1</a:t>
            </a:r>
          </a:p>
          <a:p>
            <a:pPr algn="ctr"/>
            <a:r>
              <a:rPr lang="en-US" sz="1400" b="1" dirty="0">
                <a:latin typeface="+mn-lt"/>
                <a:ea typeface="Segoe UI" panose="020B0502040204020203" pitchFamily="34" charset="0"/>
                <a:cs typeface="Segoe UI" panose="020B0502040204020203" pitchFamily="34" charset="0"/>
              </a:rPr>
              <a:t>0-144-218</a:t>
            </a:r>
          </a:p>
        </p:txBody>
      </p:sp>
      <p:sp>
        <p:nvSpPr>
          <p:cNvPr id="31" name="Rectangle 30"/>
          <p:cNvSpPr/>
          <p:nvPr userDrawn="1"/>
        </p:nvSpPr>
        <p:spPr>
          <a:xfrm>
            <a:off x="1856658" y="2229966"/>
            <a:ext cx="1199034" cy="1199034"/>
          </a:xfrm>
          <a:prstGeom prst="rect">
            <a:avLst/>
          </a:prstGeom>
          <a:solidFill>
            <a:srgbClr val="00A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n-lt"/>
                <a:ea typeface="Segoe UI" panose="020B0502040204020203" pitchFamily="34" charset="0"/>
                <a:cs typeface="Segoe UI" panose="020B0502040204020203" pitchFamily="34" charset="0"/>
              </a:rPr>
              <a:t>Blue S2</a:t>
            </a:r>
          </a:p>
          <a:p>
            <a:pPr algn="ctr"/>
            <a:r>
              <a:rPr lang="en-US" sz="1400" b="1" dirty="0">
                <a:latin typeface="+mn-lt"/>
                <a:ea typeface="Segoe UI" panose="020B0502040204020203" pitchFamily="34" charset="0"/>
                <a:cs typeface="Segoe UI" panose="020B0502040204020203" pitchFamily="34" charset="0"/>
              </a:rPr>
              <a:t>0-163-225</a:t>
            </a:r>
          </a:p>
        </p:txBody>
      </p:sp>
      <p:sp>
        <p:nvSpPr>
          <p:cNvPr id="32" name="Rectangle 31"/>
          <p:cNvSpPr/>
          <p:nvPr userDrawn="1"/>
        </p:nvSpPr>
        <p:spPr>
          <a:xfrm>
            <a:off x="3134735" y="2229966"/>
            <a:ext cx="1199034" cy="1199034"/>
          </a:xfrm>
          <a:prstGeom prst="rect">
            <a:avLst/>
          </a:prstGeom>
          <a:solidFill>
            <a:srgbClr val="71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n-lt"/>
                <a:ea typeface="Segoe UI" panose="020B0502040204020203" pitchFamily="34" charset="0"/>
                <a:cs typeface="Segoe UI" panose="020B0502040204020203" pitchFamily="34" charset="0"/>
              </a:rPr>
              <a:t>Blue S3</a:t>
            </a:r>
          </a:p>
          <a:p>
            <a:pPr algn="ctr"/>
            <a:r>
              <a:rPr lang="en-US" sz="1400" b="1" dirty="0">
                <a:latin typeface="+mn-lt"/>
                <a:ea typeface="Segoe UI" panose="020B0502040204020203" pitchFamily="34" charset="0"/>
                <a:cs typeface="Segoe UI" panose="020B0502040204020203" pitchFamily="34" charset="0"/>
              </a:rPr>
              <a:t>113-197-232</a:t>
            </a:r>
          </a:p>
        </p:txBody>
      </p:sp>
      <p:sp>
        <p:nvSpPr>
          <p:cNvPr id="33" name="Rectangle 32"/>
          <p:cNvSpPr/>
          <p:nvPr userDrawn="1"/>
        </p:nvSpPr>
        <p:spPr>
          <a:xfrm>
            <a:off x="578581" y="4770016"/>
            <a:ext cx="1199034" cy="1199034"/>
          </a:xfrm>
          <a:prstGeom prst="rect">
            <a:avLst/>
          </a:prstGeom>
          <a:solidFill>
            <a:srgbClr val="8082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n-lt"/>
                <a:ea typeface="Segoe UI" panose="020B0502040204020203" pitchFamily="34" charset="0"/>
                <a:cs typeface="Segoe UI" panose="020B0502040204020203" pitchFamily="34" charset="0"/>
              </a:rPr>
              <a:t>Gray S1</a:t>
            </a:r>
          </a:p>
          <a:p>
            <a:pPr algn="ctr"/>
            <a:r>
              <a:rPr lang="en-US" sz="1400" b="1" dirty="0">
                <a:latin typeface="+mn-lt"/>
                <a:ea typeface="Segoe UI" panose="020B0502040204020203" pitchFamily="34" charset="0"/>
                <a:cs typeface="Segoe UI" panose="020B0502040204020203" pitchFamily="34" charset="0"/>
              </a:rPr>
              <a:t>128-130-133</a:t>
            </a:r>
          </a:p>
        </p:txBody>
      </p:sp>
      <p:sp>
        <p:nvSpPr>
          <p:cNvPr id="34" name="Rectangle 33"/>
          <p:cNvSpPr/>
          <p:nvPr userDrawn="1"/>
        </p:nvSpPr>
        <p:spPr>
          <a:xfrm>
            <a:off x="1856658" y="4770016"/>
            <a:ext cx="1199034" cy="1199034"/>
          </a:xfrm>
          <a:prstGeom prst="rect">
            <a:avLst/>
          </a:prstGeom>
          <a:solidFill>
            <a:srgbClr val="A7A9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n-lt"/>
                <a:ea typeface="Segoe UI" panose="020B0502040204020203" pitchFamily="34" charset="0"/>
                <a:cs typeface="Segoe UI" panose="020B0502040204020203" pitchFamily="34" charset="0"/>
              </a:rPr>
              <a:t>Gray S2</a:t>
            </a:r>
          </a:p>
          <a:p>
            <a:pPr algn="ctr"/>
            <a:r>
              <a:rPr lang="en-US" sz="1400" b="1" dirty="0">
                <a:latin typeface="+mn-lt"/>
                <a:ea typeface="Segoe UI" panose="020B0502040204020203" pitchFamily="34" charset="0"/>
                <a:cs typeface="Segoe UI" panose="020B0502040204020203" pitchFamily="34" charset="0"/>
              </a:rPr>
              <a:t>167-169-172</a:t>
            </a:r>
          </a:p>
        </p:txBody>
      </p:sp>
      <p:sp>
        <p:nvSpPr>
          <p:cNvPr id="35" name="Rectangle 34"/>
          <p:cNvSpPr/>
          <p:nvPr userDrawn="1"/>
        </p:nvSpPr>
        <p:spPr>
          <a:xfrm>
            <a:off x="3134735" y="4770016"/>
            <a:ext cx="1199034" cy="1199034"/>
          </a:xfrm>
          <a:prstGeom prst="rect">
            <a:avLst/>
          </a:prstGeom>
          <a:solidFill>
            <a:srgbClr val="D1D3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n-lt"/>
                <a:ea typeface="Segoe UI" panose="020B0502040204020203" pitchFamily="34" charset="0"/>
                <a:cs typeface="Segoe UI" panose="020B0502040204020203" pitchFamily="34" charset="0"/>
              </a:rPr>
              <a:t>Gray S3</a:t>
            </a:r>
          </a:p>
          <a:p>
            <a:pPr algn="ctr"/>
            <a:r>
              <a:rPr lang="en-US" sz="1400" b="1" dirty="0">
                <a:latin typeface="+mn-lt"/>
                <a:ea typeface="Segoe UI" panose="020B0502040204020203" pitchFamily="34" charset="0"/>
                <a:cs typeface="Segoe UI" panose="020B0502040204020203" pitchFamily="34" charset="0"/>
              </a:rPr>
              <a:t>209-211-212</a:t>
            </a:r>
          </a:p>
        </p:txBody>
      </p:sp>
      <p:sp>
        <p:nvSpPr>
          <p:cNvPr id="36" name="Rectangle 35"/>
          <p:cNvSpPr/>
          <p:nvPr userDrawn="1"/>
        </p:nvSpPr>
        <p:spPr>
          <a:xfrm>
            <a:off x="4868920" y="3416363"/>
            <a:ext cx="1199034" cy="806863"/>
          </a:xfrm>
          <a:prstGeom prst="rect">
            <a:avLst/>
          </a:prstGeom>
          <a:solidFill>
            <a:srgbClr val="9ACA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n-lt"/>
                <a:ea typeface="Segoe UI" panose="020B0502040204020203" pitchFamily="34" charset="0"/>
                <a:cs typeface="Segoe UI" panose="020B0502040204020203" pitchFamily="34" charset="0"/>
              </a:rPr>
              <a:t>Green A1</a:t>
            </a:r>
          </a:p>
          <a:p>
            <a:pPr algn="ctr"/>
            <a:r>
              <a:rPr lang="en-US" sz="1400" b="1" dirty="0">
                <a:latin typeface="+mn-lt"/>
                <a:ea typeface="Segoe UI" panose="020B0502040204020203" pitchFamily="34" charset="0"/>
                <a:cs typeface="Segoe UI" panose="020B0502040204020203" pitchFamily="34" charset="0"/>
              </a:rPr>
              <a:t>154-202-60</a:t>
            </a:r>
          </a:p>
        </p:txBody>
      </p:sp>
      <p:sp>
        <p:nvSpPr>
          <p:cNvPr id="37" name="Rectangle 36"/>
          <p:cNvSpPr/>
          <p:nvPr userDrawn="1"/>
        </p:nvSpPr>
        <p:spPr>
          <a:xfrm>
            <a:off x="6150321" y="3416365"/>
            <a:ext cx="1199034" cy="806863"/>
          </a:xfrm>
          <a:prstGeom prst="rect">
            <a:avLst/>
          </a:prstGeom>
          <a:solidFill>
            <a:srgbClr val="B7D4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n-lt"/>
                <a:ea typeface="Segoe UI" panose="020B0502040204020203" pitchFamily="34" charset="0"/>
                <a:cs typeface="Segoe UI" panose="020B0502040204020203" pitchFamily="34" charset="0"/>
              </a:rPr>
              <a:t>Green A2</a:t>
            </a:r>
          </a:p>
          <a:p>
            <a:pPr algn="ctr"/>
            <a:r>
              <a:rPr lang="en-US" sz="1400" b="1" dirty="0">
                <a:latin typeface="+mn-lt"/>
                <a:ea typeface="Segoe UI" panose="020B0502040204020203" pitchFamily="34" charset="0"/>
                <a:cs typeface="Segoe UI" panose="020B0502040204020203" pitchFamily="34" charset="0"/>
              </a:rPr>
              <a:t>183-212-51</a:t>
            </a:r>
          </a:p>
        </p:txBody>
      </p:sp>
      <p:sp>
        <p:nvSpPr>
          <p:cNvPr id="38" name="Rectangle 37"/>
          <p:cNvSpPr/>
          <p:nvPr userDrawn="1"/>
        </p:nvSpPr>
        <p:spPr>
          <a:xfrm>
            <a:off x="4868915" y="4294324"/>
            <a:ext cx="1199034" cy="806863"/>
          </a:xfrm>
          <a:prstGeom prst="rect">
            <a:avLst/>
          </a:prstGeom>
          <a:solidFill>
            <a:srgbClr val="FFB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n-lt"/>
                <a:ea typeface="Segoe UI" panose="020B0502040204020203" pitchFamily="34" charset="0"/>
                <a:cs typeface="Segoe UI" panose="020B0502040204020203" pitchFamily="34" charset="0"/>
              </a:rPr>
              <a:t>Amber A1</a:t>
            </a:r>
          </a:p>
          <a:p>
            <a:pPr algn="ctr"/>
            <a:r>
              <a:rPr lang="en-US" sz="1400" b="1" dirty="0">
                <a:latin typeface="+mn-lt"/>
                <a:ea typeface="Segoe UI" panose="020B0502040204020203" pitchFamily="34" charset="0"/>
                <a:cs typeface="Segoe UI" panose="020B0502040204020203" pitchFamily="34" charset="0"/>
              </a:rPr>
              <a:t>255-181-0</a:t>
            </a:r>
          </a:p>
        </p:txBody>
      </p:sp>
      <p:sp>
        <p:nvSpPr>
          <p:cNvPr id="39" name="Rectangle 38"/>
          <p:cNvSpPr/>
          <p:nvPr userDrawn="1"/>
        </p:nvSpPr>
        <p:spPr>
          <a:xfrm>
            <a:off x="6150315" y="4294324"/>
            <a:ext cx="1199034" cy="806863"/>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n-lt"/>
                <a:ea typeface="Segoe UI" panose="020B0502040204020203" pitchFamily="34" charset="0"/>
                <a:cs typeface="Segoe UI" panose="020B0502040204020203" pitchFamily="34" charset="0"/>
              </a:rPr>
              <a:t>Amber A2</a:t>
            </a:r>
          </a:p>
          <a:p>
            <a:pPr algn="ctr"/>
            <a:r>
              <a:rPr lang="en-US" sz="1400" b="1" dirty="0">
                <a:latin typeface="+mn-lt"/>
                <a:ea typeface="Segoe UI" panose="020B0502040204020203" pitchFamily="34" charset="0"/>
                <a:cs typeface="Segoe UI" panose="020B0502040204020203" pitchFamily="34" charset="0"/>
              </a:rPr>
              <a:t>255-205-0</a:t>
            </a:r>
          </a:p>
        </p:txBody>
      </p:sp>
      <p:sp>
        <p:nvSpPr>
          <p:cNvPr id="40" name="Rectangle 39"/>
          <p:cNvSpPr/>
          <p:nvPr userDrawn="1"/>
        </p:nvSpPr>
        <p:spPr>
          <a:xfrm>
            <a:off x="4865846" y="5168685"/>
            <a:ext cx="1199034" cy="806863"/>
          </a:xfrm>
          <a:prstGeom prst="rect">
            <a:avLst/>
          </a:prstGeom>
          <a:solidFill>
            <a:srgbClr val="873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n-lt"/>
                <a:ea typeface="Segoe UI" panose="020B0502040204020203" pitchFamily="34" charset="0"/>
                <a:cs typeface="Segoe UI" panose="020B0502040204020203" pitchFamily="34" charset="0"/>
              </a:rPr>
              <a:t>Purple A1</a:t>
            </a:r>
          </a:p>
          <a:p>
            <a:pPr algn="ctr"/>
            <a:r>
              <a:rPr lang="en-US" sz="1400" b="1" dirty="0">
                <a:latin typeface="+mn-lt"/>
                <a:ea typeface="Segoe UI" panose="020B0502040204020203" pitchFamily="34" charset="0"/>
                <a:cs typeface="Segoe UI" panose="020B0502040204020203" pitchFamily="34" charset="0"/>
              </a:rPr>
              <a:t>135-50-153</a:t>
            </a:r>
          </a:p>
        </p:txBody>
      </p:sp>
      <p:sp>
        <p:nvSpPr>
          <p:cNvPr id="41" name="Rectangle 40"/>
          <p:cNvSpPr/>
          <p:nvPr userDrawn="1"/>
        </p:nvSpPr>
        <p:spPr>
          <a:xfrm>
            <a:off x="6147246" y="5168685"/>
            <a:ext cx="1199034" cy="806863"/>
          </a:xfrm>
          <a:prstGeom prst="rect">
            <a:avLst/>
          </a:prstGeom>
          <a:solidFill>
            <a:srgbClr val="A437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n-lt"/>
                <a:ea typeface="Segoe UI" panose="020B0502040204020203" pitchFamily="34" charset="0"/>
                <a:cs typeface="Segoe UI" panose="020B0502040204020203" pitchFamily="34" charset="0"/>
              </a:rPr>
              <a:t>Purple A2</a:t>
            </a:r>
          </a:p>
          <a:p>
            <a:pPr algn="ctr"/>
            <a:r>
              <a:rPr lang="en-US" sz="1400" b="1" dirty="0">
                <a:latin typeface="+mn-lt"/>
                <a:ea typeface="Segoe UI" panose="020B0502040204020203" pitchFamily="34" charset="0"/>
                <a:cs typeface="Segoe UI" panose="020B0502040204020203" pitchFamily="34" charset="0"/>
              </a:rPr>
              <a:t>164-55-138</a:t>
            </a:r>
          </a:p>
        </p:txBody>
      </p:sp>
      <p:sp>
        <p:nvSpPr>
          <p:cNvPr id="44" name="TextBox 43"/>
          <p:cNvSpPr txBox="1"/>
          <p:nvPr userDrawn="1"/>
        </p:nvSpPr>
        <p:spPr>
          <a:xfrm>
            <a:off x="4773748" y="2312153"/>
            <a:ext cx="2480434" cy="461665"/>
          </a:xfrm>
          <a:prstGeom prst="rect">
            <a:avLst/>
          </a:prstGeom>
          <a:noFill/>
        </p:spPr>
        <p:txBody>
          <a:bodyPr wrap="square" rtlCol="0">
            <a:spAutoFit/>
          </a:bodyPr>
          <a:lstStyle/>
          <a:p>
            <a:pPr algn="l"/>
            <a:r>
              <a:rPr lang="en-US" sz="2400" baseline="0" dirty="0">
                <a:latin typeface="+mn-lt"/>
              </a:rPr>
              <a:t>accent palette</a:t>
            </a:r>
            <a:endParaRPr lang="en-US" sz="2400" dirty="0">
              <a:latin typeface="+mn-lt"/>
            </a:endParaRPr>
          </a:p>
        </p:txBody>
      </p:sp>
      <p:sp>
        <p:nvSpPr>
          <p:cNvPr id="45" name="Rectangle 44"/>
          <p:cNvSpPr/>
          <p:nvPr userDrawn="1"/>
        </p:nvSpPr>
        <p:spPr>
          <a:xfrm>
            <a:off x="7911761" y="5629176"/>
            <a:ext cx="1050121" cy="347736"/>
          </a:xfrm>
          <a:prstGeom prst="rect">
            <a:avLst/>
          </a:prstGeom>
          <a:solidFill>
            <a:srgbClr val="629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mn-lt"/>
                <a:ea typeface="Segoe UI" panose="020B0502040204020203" pitchFamily="34" charset="0"/>
                <a:cs typeface="Segoe UI" panose="020B0502040204020203" pitchFamily="34" charset="0"/>
              </a:rPr>
              <a:t>98-157-55</a:t>
            </a:r>
          </a:p>
        </p:txBody>
      </p:sp>
      <p:sp>
        <p:nvSpPr>
          <p:cNvPr id="46" name="Rectangle 45"/>
          <p:cNvSpPr/>
          <p:nvPr userDrawn="1"/>
        </p:nvSpPr>
        <p:spPr>
          <a:xfrm>
            <a:off x="9030771" y="5629175"/>
            <a:ext cx="1050121" cy="347736"/>
          </a:xfrm>
          <a:prstGeom prst="rect">
            <a:avLst/>
          </a:prstGeom>
          <a:solidFill>
            <a:srgbClr val="FFCF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mn-lt"/>
                <a:ea typeface="Segoe UI" panose="020B0502040204020203" pitchFamily="34" charset="0"/>
                <a:cs typeface="Segoe UI" panose="020B0502040204020203" pitchFamily="34" charset="0"/>
              </a:rPr>
              <a:t>255-207-1</a:t>
            </a:r>
          </a:p>
        </p:txBody>
      </p:sp>
      <p:sp>
        <p:nvSpPr>
          <p:cNvPr id="47" name="Rectangle 46"/>
          <p:cNvSpPr/>
          <p:nvPr userDrawn="1"/>
        </p:nvSpPr>
        <p:spPr>
          <a:xfrm>
            <a:off x="10149781" y="5629175"/>
            <a:ext cx="1050121" cy="34773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mn-lt"/>
                <a:ea typeface="Segoe UI" panose="020B0502040204020203" pitchFamily="34" charset="0"/>
                <a:cs typeface="Segoe UI" panose="020B0502040204020203" pitchFamily="34" charset="0"/>
              </a:rPr>
              <a:t>192-0-0</a:t>
            </a:r>
          </a:p>
        </p:txBody>
      </p:sp>
      <p:sp>
        <p:nvSpPr>
          <p:cNvPr id="49" name="TextBox 48"/>
          <p:cNvSpPr txBox="1"/>
          <p:nvPr userDrawn="1"/>
        </p:nvSpPr>
        <p:spPr>
          <a:xfrm>
            <a:off x="1817080" y="1370290"/>
            <a:ext cx="2516689" cy="830997"/>
          </a:xfrm>
          <a:prstGeom prst="rect">
            <a:avLst/>
          </a:prstGeom>
          <a:noFill/>
        </p:spPr>
        <p:txBody>
          <a:bodyPr wrap="square" rtlCol="0">
            <a:spAutoFit/>
          </a:bodyPr>
          <a:lstStyle/>
          <a:p>
            <a:pPr algn="l"/>
            <a:r>
              <a:rPr lang="en-US" sz="1200" baseline="0" dirty="0">
                <a:latin typeface="+mn-lt"/>
              </a:rPr>
              <a:t>Micron’s corporate color system retains a strong sense of the original blue color has defined us from the beginning. </a:t>
            </a:r>
            <a:endParaRPr lang="en-US" sz="1200" dirty="0">
              <a:latin typeface="+mn-lt"/>
            </a:endParaRPr>
          </a:p>
        </p:txBody>
      </p:sp>
      <p:sp>
        <p:nvSpPr>
          <p:cNvPr id="50" name="TextBox 49"/>
          <p:cNvSpPr txBox="1"/>
          <p:nvPr userDrawn="1"/>
        </p:nvSpPr>
        <p:spPr>
          <a:xfrm>
            <a:off x="1791374" y="3913787"/>
            <a:ext cx="2542395" cy="830997"/>
          </a:xfrm>
          <a:prstGeom prst="rect">
            <a:avLst/>
          </a:prstGeom>
          <a:noFill/>
        </p:spPr>
        <p:txBody>
          <a:bodyPr wrap="square" rtlCol="0">
            <a:spAutoFit/>
          </a:bodyPr>
          <a:lstStyle/>
          <a:p>
            <a:pPr algn="l"/>
            <a:r>
              <a:rPr lang="en-US" sz="1200" baseline="0" dirty="0">
                <a:latin typeface="+mn-lt"/>
              </a:rPr>
              <a:t>We offer gray and a gray palette as a secondary color, which can be used with our Micron blue and blue palette. </a:t>
            </a:r>
            <a:endParaRPr lang="en-US" sz="1200" dirty="0">
              <a:latin typeface="+mn-lt"/>
            </a:endParaRPr>
          </a:p>
        </p:txBody>
      </p:sp>
      <p:sp>
        <p:nvSpPr>
          <p:cNvPr id="52" name="TextBox 51"/>
          <p:cNvSpPr txBox="1"/>
          <p:nvPr userDrawn="1"/>
        </p:nvSpPr>
        <p:spPr>
          <a:xfrm>
            <a:off x="1817080" y="949290"/>
            <a:ext cx="2480434" cy="461665"/>
          </a:xfrm>
          <a:prstGeom prst="rect">
            <a:avLst/>
          </a:prstGeom>
          <a:noFill/>
        </p:spPr>
        <p:txBody>
          <a:bodyPr wrap="square" rtlCol="0">
            <a:spAutoFit/>
          </a:bodyPr>
          <a:lstStyle/>
          <a:p>
            <a:pPr algn="l"/>
            <a:r>
              <a:rPr lang="en-US" sz="2400" baseline="0" dirty="0">
                <a:latin typeface="+mn-lt"/>
              </a:rPr>
              <a:t>blue palette</a:t>
            </a:r>
            <a:endParaRPr lang="en-US" sz="2400" dirty="0">
              <a:latin typeface="+mn-lt"/>
            </a:endParaRPr>
          </a:p>
        </p:txBody>
      </p:sp>
      <p:sp>
        <p:nvSpPr>
          <p:cNvPr id="53" name="TextBox 52"/>
          <p:cNvSpPr txBox="1"/>
          <p:nvPr userDrawn="1"/>
        </p:nvSpPr>
        <p:spPr>
          <a:xfrm>
            <a:off x="1777615" y="3501432"/>
            <a:ext cx="2480434" cy="461665"/>
          </a:xfrm>
          <a:prstGeom prst="rect">
            <a:avLst/>
          </a:prstGeom>
          <a:noFill/>
        </p:spPr>
        <p:txBody>
          <a:bodyPr wrap="square" rtlCol="0">
            <a:spAutoFit/>
          </a:bodyPr>
          <a:lstStyle/>
          <a:p>
            <a:pPr algn="l"/>
            <a:r>
              <a:rPr lang="en-US" sz="2400" baseline="0" dirty="0">
                <a:latin typeface="+mn-lt"/>
              </a:rPr>
              <a:t>gray palette</a:t>
            </a:r>
            <a:endParaRPr lang="en-US" sz="2400" dirty="0">
              <a:latin typeface="+mn-lt"/>
            </a:endParaRPr>
          </a:p>
        </p:txBody>
      </p:sp>
      <p:sp>
        <p:nvSpPr>
          <p:cNvPr id="2" name="Rectangle 1"/>
          <p:cNvSpPr/>
          <p:nvPr userDrawn="1"/>
        </p:nvSpPr>
        <p:spPr>
          <a:xfrm>
            <a:off x="4773748" y="2734879"/>
            <a:ext cx="2480434" cy="646331"/>
          </a:xfrm>
          <a:prstGeom prst="rect">
            <a:avLst/>
          </a:prstGeom>
        </p:spPr>
        <p:txBody>
          <a:bodyPr wrap="square">
            <a:spAutoFit/>
          </a:bodyPr>
          <a:lstStyle/>
          <a:p>
            <a:r>
              <a:rPr lang="en-US" sz="1200" baseline="0" dirty="0">
                <a:latin typeface="+mn-lt"/>
              </a:rPr>
              <a:t>White can also be used to lighten and balance our blue, gray and accent colors.</a:t>
            </a:r>
            <a:endParaRPr lang="en-US" sz="1200" dirty="0"/>
          </a:p>
        </p:txBody>
      </p:sp>
      <p:sp>
        <p:nvSpPr>
          <p:cNvPr id="54" name="TextBox 53"/>
          <p:cNvSpPr txBox="1"/>
          <p:nvPr userDrawn="1"/>
        </p:nvSpPr>
        <p:spPr>
          <a:xfrm>
            <a:off x="7840386" y="4744784"/>
            <a:ext cx="2480434" cy="461665"/>
          </a:xfrm>
          <a:prstGeom prst="rect">
            <a:avLst/>
          </a:prstGeom>
          <a:noFill/>
        </p:spPr>
        <p:txBody>
          <a:bodyPr wrap="square" rtlCol="0">
            <a:spAutoFit/>
          </a:bodyPr>
          <a:lstStyle/>
          <a:p>
            <a:pPr algn="l"/>
            <a:r>
              <a:rPr lang="en-US" sz="2400" baseline="0" dirty="0">
                <a:latin typeface="+mn-lt"/>
              </a:rPr>
              <a:t>status palette</a:t>
            </a:r>
            <a:endParaRPr lang="en-US" sz="2400" dirty="0">
              <a:latin typeface="+mn-lt"/>
            </a:endParaRPr>
          </a:p>
        </p:txBody>
      </p:sp>
      <p:sp>
        <p:nvSpPr>
          <p:cNvPr id="55" name="Rectangle 54"/>
          <p:cNvSpPr/>
          <p:nvPr userDrawn="1"/>
        </p:nvSpPr>
        <p:spPr>
          <a:xfrm>
            <a:off x="7840386" y="5167510"/>
            <a:ext cx="2480434" cy="461665"/>
          </a:xfrm>
          <a:prstGeom prst="rect">
            <a:avLst/>
          </a:prstGeom>
        </p:spPr>
        <p:txBody>
          <a:bodyPr wrap="square">
            <a:spAutoFit/>
          </a:bodyPr>
          <a:lstStyle/>
          <a:p>
            <a:pPr algn="l"/>
            <a:r>
              <a:rPr lang="en-US" sz="1200" dirty="0">
                <a:latin typeface="Arial" panose="020B0604020202020204" pitchFamily="34" charset="0"/>
                <a:cs typeface="Arial" panose="020B0604020202020204" pitchFamily="34" charset="0"/>
              </a:rPr>
              <a:t>Colors to be used only as status indicators. </a:t>
            </a:r>
          </a:p>
        </p:txBody>
      </p:sp>
      <p:sp>
        <p:nvSpPr>
          <p:cNvPr id="56" name="Rectangle 55"/>
          <p:cNvSpPr/>
          <p:nvPr userDrawn="1"/>
        </p:nvSpPr>
        <p:spPr>
          <a:xfrm>
            <a:off x="7911761" y="2734878"/>
            <a:ext cx="2480434" cy="646331"/>
          </a:xfrm>
          <a:prstGeom prst="rect">
            <a:avLst/>
          </a:prstGeom>
        </p:spPr>
        <p:txBody>
          <a:bodyPr wrap="square">
            <a:spAutoFit/>
          </a:bodyPr>
          <a:lstStyle/>
          <a:p>
            <a:r>
              <a:rPr lang="en-US" sz="1200" baseline="0" dirty="0">
                <a:latin typeface="+mn-lt"/>
              </a:rPr>
              <a:t>For more information on how to change colors using RGB codes, visit the ppt training page.</a:t>
            </a:r>
            <a:endParaRPr lang="en-US" sz="1200" dirty="0"/>
          </a:p>
        </p:txBody>
      </p:sp>
      <p:sp>
        <p:nvSpPr>
          <p:cNvPr id="57" name="TextBox 56"/>
          <p:cNvSpPr txBox="1"/>
          <p:nvPr userDrawn="1"/>
        </p:nvSpPr>
        <p:spPr>
          <a:xfrm>
            <a:off x="7911761" y="2312153"/>
            <a:ext cx="2480434" cy="461665"/>
          </a:xfrm>
          <a:prstGeom prst="rect">
            <a:avLst/>
          </a:prstGeom>
          <a:noFill/>
        </p:spPr>
        <p:txBody>
          <a:bodyPr wrap="square" rtlCol="0">
            <a:spAutoFit/>
          </a:bodyPr>
          <a:lstStyle/>
          <a:p>
            <a:pPr algn="l"/>
            <a:r>
              <a:rPr lang="en-US" sz="2400" baseline="0" dirty="0">
                <a:latin typeface="+mn-lt"/>
              </a:rPr>
              <a:t>how to use</a:t>
            </a:r>
            <a:endParaRPr lang="en-US" sz="2400" dirty="0">
              <a:latin typeface="+mn-lt"/>
            </a:endParaRPr>
          </a:p>
        </p:txBody>
      </p:sp>
    </p:spTree>
    <p:extLst>
      <p:ext uri="{BB962C8B-B14F-4D97-AF65-F5344CB8AC3E}">
        <p14:creationId xmlns:p14="http://schemas.microsoft.com/office/powerpoint/2010/main" val="27561650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rucial Title">
    <p:bg>
      <p:bgPr>
        <a:solidFill>
          <a:srgbClr val="58595B"/>
        </a:solidFill>
        <a:effectLst/>
      </p:bgPr>
    </p:bg>
    <p:spTree>
      <p:nvGrpSpPr>
        <p:cNvPr id="1" name=""/>
        <p:cNvGrpSpPr/>
        <p:nvPr/>
      </p:nvGrpSpPr>
      <p:grpSpPr>
        <a:xfrm>
          <a:off x="0" y="0"/>
          <a:ext cx="0" cy="0"/>
          <a:chOff x="0" y="0"/>
          <a:chExt cx="0" cy="0"/>
        </a:xfrm>
      </p:grpSpPr>
      <p:sp>
        <p:nvSpPr>
          <p:cNvPr id="9" name="TextBox 8"/>
          <p:cNvSpPr txBox="1"/>
          <p:nvPr userDrawn="1"/>
        </p:nvSpPr>
        <p:spPr>
          <a:xfrm>
            <a:off x="968329" y="5211156"/>
            <a:ext cx="5801926" cy="1061829"/>
          </a:xfrm>
          <a:prstGeom prst="rect">
            <a:avLst/>
          </a:prstGeom>
          <a:noFill/>
        </p:spPr>
        <p:txBody>
          <a:bodyPr wrap="square" rtlCol="0">
            <a:spAutoFit/>
          </a:bodyPr>
          <a:lstStyle/>
          <a:p>
            <a:r>
              <a:rPr lang="en-US" sz="900" b="0" dirty="0">
                <a:solidFill>
                  <a:schemeClr val="bg1"/>
                </a:solidFill>
                <a:latin typeface="Arial" panose="020B0604020202020204" pitchFamily="34" charset="0"/>
                <a:ea typeface="Verdana" panose="020B0604030504040204" pitchFamily="34" charset="0"/>
                <a:cs typeface="Arial" panose="020B0604020202020204" pitchFamily="34" charset="0"/>
              </a:rPr>
              <a:t>©2018 Micron Technology, Inc. All rights reserved. Information, products, and/or specifications are subject to change without notice.  All information is provided on an “AS IS” basis without warranties of any kind. Statements regarding products, including regarding their features, availability, functionality, or compatibility, are provided for informational purposes only and do not modify the warranty, if any, applicable to any product. Drawings may not be to scale. Micron, the Micron logo, Crucial, the Crucial logo, </a:t>
            </a:r>
            <a:r>
              <a:rPr lang="en-US" sz="900" b="0" dirty="0" err="1">
                <a:solidFill>
                  <a:schemeClr val="bg1"/>
                </a:solidFill>
                <a:latin typeface="Arial" panose="020B0604020202020204" pitchFamily="34" charset="0"/>
                <a:ea typeface="Verdana" panose="020B0604030504040204" pitchFamily="34" charset="0"/>
                <a:cs typeface="Arial" panose="020B0604020202020204" pitchFamily="34" charset="0"/>
              </a:rPr>
              <a:t>Ballistix</a:t>
            </a:r>
            <a:r>
              <a:rPr lang="en-US" sz="900" b="0" dirty="0">
                <a:solidFill>
                  <a:schemeClr val="bg1"/>
                </a:solidFill>
                <a:latin typeface="Arial" panose="020B0604020202020204" pitchFamily="34" charset="0"/>
                <a:ea typeface="Verdana" panose="020B0604030504040204" pitchFamily="34" charset="0"/>
                <a:cs typeface="Arial" panose="020B0604020202020204" pitchFamily="34" charset="0"/>
              </a:rPr>
              <a:t>, the </a:t>
            </a:r>
            <a:r>
              <a:rPr lang="en-US" sz="900" b="0" dirty="0" err="1">
                <a:solidFill>
                  <a:schemeClr val="bg1"/>
                </a:solidFill>
                <a:latin typeface="Arial" panose="020B0604020202020204" pitchFamily="34" charset="0"/>
                <a:ea typeface="Verdana" panose="020B0604030504040204" pitchFamily="34" charset="0"/>
                <a:cs typeface="Arial" panose="020B0604020202020204" pitchFamily="34" charset="0"/>
              </a:rPr>
              <a:t>Ballistix</a:t>
            </a:r>
            <a:r>
              <a:rPr lang="en-US" sz="900" b="0" dirty="0">
                <a:solidFill>
                  <a:schemeClr val="bg1"/>
                </a:solidFill>
                <a:latin typeface="Arial" panose="020B0604020202020204" pitchFamily="34" charset="0"/>
                <a:ea typeface="Verdana" panose="020B0604030504040204" pitchFamily="34" charset="0"/>
                <a:cs typeface="Arial" panose="020B0604020202020204" pitchFamily="34" charset="0"/>
              </a:rPr>
              <a:t> logo, The Memory and Storage Experts, and Built to Win are trademarks of Micron Technology, Inc.  All other trademarks are the property of their respective owners.</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206422" y="4807494"/>
            <a:ext cx="3980982" cy="1990491"/>
          </a:xfrm>
          <a:prstGeom prst="rect">
            <a:avLst/>
          </a:prstGeom>
        </p:spPr>
      </p:pic>
      <p:sp>
        <p:nvSpPr>
          <p:cNvPr id="7" name="Subtitle 2"/>
          <p:cNvSpPr>
            <a:spLocks noGrp="1"/>
          </p:cNvSpPr>
          <p:nvPr>
            <p:ph type="subTitle" idx="1" hasCustomPrompt="1"/>
          </p:nvPr>
        </p:nvSpPr>
        <p:spPr>
          <a:xfrm>
            <a:off x="968329" y="3528468"/>
            <a:ext cx="10219075" cy="606068"/>
          </a:xfrm>
        </p:spPr>
        <p:txBody>
          <a:bodyPr>
            <a:noAutofit/>
          </a:bodyPr>
          <a:lstStyle>
            <a:lvl1pPr marL="0" indent="0" algn="l">
              <a:buNone/>
              <a:defRPr sz="32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or Speaker</a:t>
            </a:r>
          </a:p>
        </p:txBody>
      </p:sp>
      <p:sp>
        <p:nvSpPr>
          <p:cNvPr id="8" name="Text Placeholder 10"/>
          <p:cNvSpPr>
            <a:spLocks noGrp="1"/>
          </p:cNvSpPr>
          <p:nvPr>
            <p:ph type="body" sz="quarter" idx="10" hasCustomPrompt="1"/>
          </p:nvPr>
        </p:nvSpPr>
        <p:spPr>
          <a:xfrm>
            <a:off x="968329" y="4060882"/>
            <a:ext cx="10219075" cy="588962"/>
          </a:xfrm>
        </p:spPr>
        <p:txBody>
          <a:bodyPr>
            <a:noAutofit/>
          </a:bodyPr>
          <a:lstStyle>
            <a:lvl1pPr marL="0" indent="0">
              <a:buNone/>
              <a:defRPr sz="2400">
                <a:solidFill>
                  <a:schemeClr val="bg1"/>
                </a:solidFill>
              </a:defRPr>
            </a:lvl1pPr>
            <a:lvl2pPr marL="457200" indent="0">
              <a:buNone/>
              <a:defRPr/>
            </a:lvl2pPr>
          </a:lstStyle>
          <a:p>
            <a:pPr lvl="0"/>
            <a:r>
              <a:rPr lang="en-US" dirty="0"/>
              <a:t>Speaker or Date</a:t>
            </a:r>
          </a:p>
        </p:txBody>
      </p:sp>
      <p:sp>
        <p:nvSpPr>
          <p:cNvPr id="12" name="Title 1"/>
          <p:cNvSpPr>
            <a:spLocks noGrp="1"/>
          </p:cNvSpPr>
          <p:nvPr>
            <p:ph type="ctrTitle" hasCustomPrompt="1"/>
          </p:nvPr>
        </p:nvSpPr>
        <p:spPr>
          <a:xfrm>
            <a:off x="968329" y="1996967"/>
            <a:ext cx="10219075" cy="1596974"/>
          </a:xfrm>
        </p:spPr>
        <p:txBody>
          <a:bodyPr anchor="b">
            <a:noAutofit/>
          </a:bodyPr>
          <a:lstStyle>
            <a:lvl1pPr algn="l">
              <a:defRPr sz="6000">
                <a:solidFill>
                  <a:schemeClr val="bg1"/>
                </a:solidFill>
              </a:defRPr>
            </a:lvl1pPr>
          </a:lstStyle>
          <a:p>
            <a:r>
              <a:rPr lang="en-US" dirty="0"/>
              <a:t>Title</a:t>
            </a:r>
          </a:p>
        </p:txBody>
      </p:sp>
      <p:sp>
        <p:nvSpPr>
          <p:cNvPr id="2" name="Date Placeholder 1"/>
          <p:cNvSpPr>
            <a:spLocks noGrp="1"/>
          </p:cNvSpPr>
          <p:nvPr>
            <p:ph type="dt" sz="half" idx="11"/>
          </p:nvPr>
        </p:nvSpPr>
        <p:spPr/>
        <p:txBody>
          <a:bodyPr/>
          <a:lstStyle/>
          <a:p>
            <a:fld id="{C9AA1E17-0D0A-4F25-BF38-BAACE58E556E}" type="datetime4">
              <a:rPr lang="en-US" smtClean="0"/>
              <a:t>February 1, 2019</a:t>
            </a:fld>
            <a:endParaRPr lang="en-US" dirty="0"/>
          </a:p>
        </p:txBody>
      </p:sp>
      <p:sp>
        <p:nvSpPr>
          <p:cNvPr id="3" name="Footer Placeholder 2"/>
          <p:cNvSpPr>
            <a:spLocks noGrp="1"/>
          </p:cNvSpPr>
          <p:nvPr>
            <p:ph type="ftr" sz="quarter" idx="12"/>
          </p:nvPr>
        </p:nvSpPr>
        <p:spPr/>
        <p:txBody>
          <a:bodyPr/>
          <a:lstStyle/>
          <a:p>
            <a:r>
              <a:rPr lang="en-US"/>
              <a:t>Micron Confidential</a:t>
            </a:r>
            <a:endParaRPr lang="en-US" dirty="0"/>
          </a:p>
        </p:txBody>
      </p:sp>
      <p:sp>
        <p:nvSpPr>
          <p:cNvPr id="4" name="Slide Number Placeholder 3"/>
          <p:cNvSpPr>
            <a:spLocks noGrp="1"/>
          </p:cNvSpPr>
          <p:nvPr>
            <p:ph type="sldNum" sz="quarter" idx="13"/>
          </p:nvPr>
        </p:nvSpPr>
        <p:spPr/>
        <p:txBody>
          <a:bodyPr/>
          <a:lstStyle/>
          <a:p>
            <a:fld id="{B7E7695C-FCF1-4AA0-9B93-7941FED13DC4}" type="slidenum">
              <a:rPr lang="en-US" smtClean="0"/>
              <a:pPr/>
              <a:t>‹#›</a:t>
            </a:fld>
            <a:endParaRPr lang="en-US" dirty="0"/>
          </a:p>
        </p:txBody>
      </p:sp>
    </p:spTree>
    <p:extLst>
      <p:ext uri="{BB962C8B-B14F-4D97-AF65-F5344CB8AC3E}">
        <p14:creationId xmlns:p14="http://schemas.microsoft.com/office/powerpoint/2010/main" val="5864301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rucial Title with Image">
    <p:bg>
      <p:bgPr>
        <a:solidFill>
          <a:srgbClr val="58595B"/>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1" hasCustomPrompt="1"/>
          </p:nvPr>
        </p:nvSpPr>
        <p:spPr>
          <a:xfrm>
            <a:off x="0" y="0"/>
            <a:ext cx="12192000" cy="3429000"/>
          </a:xfrm>
        </p:spPr>
        <p:txBody>
          <a:bodyPr/>
          <a:lstStyle>
            <a:lvl1pPr marL="0" indent="0">
              <a:buNone/>
              <a:defRPr>
                <a:solidFill>
                  <a:schemeClr val="bg1"/>
                </a:solidFill>
              </a:defRPr>
            </a:lvl1pPr>
          </a:lstStyle>
          <a:p>
            <a:r>
              <a:rPr lang="en-US" dirty="0"/>
              <a:t>Picture</a:t>
            </a:r>
          </a:p>
        </p:txBody>
      </p:sp>
      <p:sp>
        <p:nvSpPr>
          <p:cNvPr id="9" name="TextBox 8"/>
          <p:cNvSpPr txBox="1"/>
          <p:nvPr userDrawn="1"/>
        </p:nvSpPr>
        <p:spPr>
          <a:xfrm>
            <a:off x="968329" y="5211156"/>
            <a:ext cx="5801926" cy="1061829"/>
          </a:xfrm>
          <a:prstGeom prst="rect">
            <a:avLst/>
          </a:prstGeom>
          <a:noFill/>
        </p:spPr>
        <p:txBody>
          <a:bodyPr wrap="square" rtlCol="0">
            <a:spAutoFit/>
          </a:bodyPr>
          <a:lstStyle/>
          <a:p>
            <a:r>
              <a:rPr lang="en-US" sz="900" b="0" dirty="0">
                <a:solidFill>
                  <a:schemeClr val="bg1"/>
                </a:solidFill>
                <a:latin typeface="Arial" panose="020B0604020202020204" pitchFamily="34" charset="0"/>
                <a:ea typeface="Verdana" panose="020B0604030504040204" pitchFamily="34" charset="0"/>
                <a:cs typeface="Arial" panose="020B0604020202020204" pitchFamily="34" charset="0"/>
              </a:rPr>
              <a:t>©2018 Micron Technology, Inc. All rights reserved. Information, products, and/or specifications are subject to change without notice.  All information is provided on an “AS IS” basis without warranties of any kind. Statements regarding products, including regarding their features, availability, functionality, or compatibility, are provided for informational purposes only and do not modify the warranty, if any, applicable to any product. Drawings may not be to scale. Micron, the Micron logo, Crucial, the Crucial logo, </a:t>
            </a:r>
            <a:r>
              <a:rPr lang="en-US" sz="900" b="0" dirty="0" err="1">
                <a:solidFill>
                  <a:schemeClr val="bg1"/>
                </a:solidFill>
                <a:latin typeface="Arial" panose="020B0604020202020204" pitchFamily="34" charset="0"/>
                <a:ea typeface="Verdana" panose="020B0604030504040204" pitchFamily="34" charset="0"/>
                <a:cs typeface="Arial" panose="020B0604020202020204" pitchFamily="34" charset="0"/>
              </a:rPr>
              <a:t>Ballistix</a:t>
            </a:r>
            <a:r>
              <a:rPr lang="en-US" sz="900" b="0" dirty="0">
                <a:solidFill>
                  <a:schemeClr val="bg1"/>
                </a:solidFill>
                <a:latin typeface="Arial" panose="020B0604020202020204" pitchFamily="34" charset="0"/>
                <a:ea typeface="Verdana" panose="020B0604030504040204" pitchFamily="34" charset="0"/>
                <a:cs typeface="Arial" panose="020B0604020202020204" pitchFamily="34" charset="0"/>
              </a:rPr>
              <a:t>, the </a:t>
            </a:r>
            <a:r>
              <a:rPr lang="en-US" sz="900" b="0" dirty="0" err="1">
                <a:solidFill>
                  <a:schemeClr val="bg1"/>
                </a:solidFill>
                <a:latin typeface="Arial" panose="020B0604020202020204" pitchFamily="34" charset="0"/>
                <a:ea typeface="Verdana" panose="020B0604030504040204" pitchFamily="34" charset="0"/>
                <a:cs typeface="Arial" panose="020B0604020202020204" pitchFamily="34" charset="0"/>
              </a:rPr>
              <a:t>Ballistix</a:t>
            </a:r>
            <a:r>
              <a:rPr lang="en-US" sz="900" b="0" dirty="0">
                <a:solidFill>
                  <a:schemeClr val="bg1"/>
                </a:solidFill>
                <a:latin typeface="Arial" panose="020B0604020202020204" pitchFamily="34" charset="0"/>
                <a:ea typeface="Verdana" panose="020B0604030504040204" pitchFamily="34" charset="0"/>
                <a:cs typeface="Arial" panose="020B0604020202020204" pitchFamily="34" charset="0"/>
              </a:rPr>
              <a:t> logo, The Memory and Storage Experts, and Built to Win are trademarks of Micron Technology, Inc.  All other trademarks are the property of their respective owners.</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206422" y="4807494"/>
            <a:ext cx="3980982" cy="1990491"/>
          </a:xfrm>
          <a:prstGeom prst="rect">
            <a:avLst/>
          </a:prstGeom>
        </p:spPr>
      </p:pic>
      <p:sp>
        <p:nvSpPr>
          <p:cNvPr id="8" name="Subtitle 2"/>
          <p:cNvSpPr>
            <a:spLocks noGrp="1"/>
          </p:cNvSpPr>
          <p:nvPr>
            <p:ph type="subTitle" idx="1" hasCustomPrompt="1"/>
          </p:nvPr>
        </p:nvSpPr>
        <p:spPr>
          <a:xfrm>
            <a:off x="968329" y="3528468"/>
            <a:ext cx="10219075" cy="606068"/>
          </a:xfrm>
        </p:spPr>
        <p:txBody>
          <a:bodyPr>
            <a:noAutofit/>
          </a:bodyPr>
          <a:lstStyle>
            <a:lvl1pPr marL="0" indent="0" algn="l">
              <a:buNone/>
              <a:defRPr sz="32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or Speaker</a:t>
            </a:r>
          </a:p>
        </p:txBody>
      </p:sp>
      <p:sp>
        <p:nvSpPr>
          <p:cNvPr id="12" name="Text Placeholder 10"/>
          <p:cNvSpPr>
            <a:spLocks noGrp="1"/>
          </p:cNvSpPr>
          <p:nvPr>
            <p:ph type="body" sz="quarter" idx="10" hasCustomPrompt="1"/>
          </p:nvPr>
        </p:nvSpPr>
        <p:spPr>
          <a:xfrm>
            <a:off x="968329" y="4060882"/>
            <a:ext cx="10219075" cy="588962"/>
          </a:xfrm>
        </p:spPr>
        <p:txBody>
          <a:bodyPr>
            <a:noAutofit/>
          </a:bodyPr>
          <a:lstStyle>
            <a:lvl1pPr marL="0" indent="0">
              <a:buNone/>
              <a:defRPr sz="2400">
                <a:solidFill>
                  <a:schemeClr val="bg1"/>
                </a:solidFill>
              </a:defRPr>
            </a:lvl1pPr>
            <a:lvl2pPr marL="457200" indent="0">
              <a:buNone/>
              <a:defRPr/>
            </a:lvl2pPr>
          </a:lstStyle>
          <a:p>
            <a:pPr lvl="0"/>
            <a:r>
              <a:rPr lang="en-US" dirty="0"/>
              <a:t>Speaker or Date</a:t>
            </a:r>
          </a:p>
        </p:txBody>
      </p:sp>
      <p:sp>
        <p:nvSpPr>
          <p:cNvPr id="13" name="Title 1"/>
          <p:cNvSpPr>
            <a:spLocks noGrp="1"/>
          </p:cNvSpPr>
          <p:nvPr>
            <p:ph type="ctrTitle" hasCustomPrompt="1"/>
          </p:nvPr>
        </p:nvSpPr>
        <p:spPr>
          <a:xfrm>
            <a:off x="968329" y="1996967"/>
            <a:ext cx="10219075" cy="1596974"/>
          </a:xfrm>
        </p:spPr>
        <p:txBody>
          <a:bodyPr anchor="b">
            <a:noAutofit/>
          </a:bodyPr>
          <a:lstStyle>
            <a:lvl1pPr algn="l">
              <a:defRPr sz="6000">
                <a:solidFill>
                  <a:schemeClr val="bg1"/>
                </a:solidFill>
              </a:defRPr>
            </a:lvl1pPr>
          </a:lstStyle>
          <a:p>
            <a:r>
              <a:rPr lang="en-US" dirty="0"/>
              <a:t>Title</a:t>
            </a:r>
          </a:p>
        </p:txBody>
      </p:sp>
      <p:sp>
        <p:nvSpPr>
          <p:cNvPr id="2" name="Date Placeholder 1"/>
          <p:cNvSpPr>
            <a:spLocks noGrp="1"/>
          </p:cNvSpPr>
          <p:nvPr>
            <p:ph type="dt" sz="half" idx="12"/>
          </p:nvPr>
        </p:nvSpPr>
        <p:spPr/>
        <p:txBody>
          <a:bodyPr/>
          <a:lstStyle/>
          <a:p>
            <a:fld id="{C9AA1E17-0D0A-4F25-BF38-BAACE58E556E}" type="datetime4">
              <a:rPr lang="en-US" smtClean="0"/>
              <a:t>February 1, 2019</a:t>
            </a:fld>
            <a:endParaRPr lang="en-US" dirty="0"/>
          </a:p>
        </p:txBody>
      </p:sp>
      <p:sp>
        <p:nvSpPr>
          <p:cNvPr id="3" name="Footer Placeholder 2"/>
          <p:cNvSpPr>
            <a:spLocks noGrp="1"/>
          </p:cNvSpPr>
          <p:nvPr>
            <p:ph type="ftr" sz="quarter" idx="13"/>
          </p:nvPr>
        </p:nvSpPr>
        <p:spPr/>
        <p:txBody>
          <a:bodyPr/>
          <a:lstStyle/>
          <a:p>
            <a:r>
              <a:rPr lang="en-US"/>
              <a:t>Micron Confidential</a:t>
            </a:r>
            <a:endParaRPr lang="en-US" dirty="0"/>
          </a:p>
        </p:txBody>
      </p:sp>
      <p:sp>
        <p:nvSpPr>
          <p:cNvPr id="4" name="Slide Number Placeholder 3"/>
          <p:cNvSpPr>
            <a:spLocks noGrp="1"/>
          </p:cNvSpPr>
          <p:nvPr>
            <p:ph type="sldNum" sz="quarter" idx="14"/>
          </p:nvPr>
        </p:nvSpPr>
        <p:spPr/>
        <p:txBody>
          <a:bodyPr/>
          <a:lstStyle/>
          <a:p>
            <a:fld id="{B7E7695C-FCF1-4AA0-9B93-7941FED13DC4}" type="slidenum">
              <a:rPr lang="en-US" smtClean="0"/>
              <a:pPr/>
              <a:t>‹#›</a:t>
            </a:fld>
            <a:endParaRPr lang="en-US" dirty="0"/>
          </a:p>
        </p:txBody>
      </p:sp>
    </p:spTree>
    <p:extLst>
      <p:ext uri="{BB962C8B-B14F-4D97-AF65-F5344CB8AC3E}">
        <p14:creationId xmlns:p14="http://schemas.microsoft.com/office/powerpoint/2010/main" val="944959"/>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reserve="1">
  <p:cSld name="Crucial Closing">
    <p:bg>
      <p:bgPr>
        <a:solidFill>
          <a:srgbClr val="58595B"/>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84215" y="1973108"/>
            <a:ext cx="5823570" cy="2911785"/>
          </a:xfrm>
          <a:prstGeom prst="rect">
            <a:avLst/>
          </a:prstGeom>
        </p:spPr>
      </p:pic>
      <p:sp>
        <p:nvSpPr>
          <p:cNvPr id="2" name="Date Placeholder 1"/>
          <p:cNvSpPr>
            <a:spLocks noGrp="1"/>
          </p:cNvSpPr>
          <p:nvPr>
            <p:ph type="dt" sz="half" idx="10"/>
          </p:nvPr>
        </p:nvSpPr>
        <p:spPr/>
        <p:txBody>
          <a:bodyPr/>
          <a:lstStyle/>
          <a:p>
            <a:fld id="{C9AA1E17-0D0A-4F25-BF38-BAACE58E556E}" type="datetime4">
              <a:rPr lang="en-US" smtClean="0"/>
              <a:t>February 1, 2019</a:t>
            </a:fld>
            <a:endParaRPr lang="en-US" dirty="0"/>
          </a:p>
        </p:txBody>
      </p:sp>
      <p:sp>
        <p:nvSpPr>
          <p:cNvPr id="4" name="Footer Placeholder 3"/>
          <p:cNvSpPr>
            <a:spLocks noGrp="1"/>
          </p:cNvSpPr>
          <p:nvPr>
            <p:ph type="ftr" sz="quarter" idx="11"/>
          </p:nvPr>
        </p:nvSpPr>
        <p:spPr/>
        <p:txBody>
          <a:bodyPr/>
          <a:lstStyle/>
          <a:p>
            <a:r>
              <a:rPr lang="en-US"/>
              <a:t>Micron Confidential</a:t>
            </a:r>
            <a:endParaRPr lang="en-US" dirty="0"/>
          </a:p>
        </p:txBody>
      </p:sp>
      <p:sp>
        <p:nvSpPr>
          <p:cNvPr id="5" name="Slide Number Placeholder 4"/>
          <p:cNvSpPr>
            <a:spLocks noGrp="1"/>
          </p:cNvSpPr>
          <p:nvPr>
            <p:ph type="sldNum" sz="quarter" idx="12"/>
          </p:nvPr>
        </p:nvSpPr>
        <p:spPr/>
        <p:txBody>
          <a:bodyPr/>
          <a:lstStyle/>
          <a:p>
            <a:fld id="{B7E7695C-FCF1-4AA0-9B93-7941FED13DC4}" type="slidenum">
              <a:rPr lang="en-US" smtClean="0"/>
              <a:pPr/>
              <a:t>‹#›</a:t>
            </a:fld>
            <a:endParaRPr lang="en-US" dirty="0"/>
          </a:p>
        </p:txBody>
      </p:sp>
    </p:spTree>
    <p:extLst>
      <p:ext uri="{BB962C8B-B14F-4D97-AF65-F5344CB8AC3E}">
        <p14:creationId xmlns:p14="http://schemas.microsoft.com/office/powerpoint/2010/main" val="2074639457"/>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allistix Title">
    <p:bg>
      <p:bgPr>
        <a:solidFill>
          <a:srgbClr val="58595B"/>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231964" y="4883132"/>
            <a:ext cx="4110291" cy="2055146"/>
          </a:xfrm>
          <a:prstGeom prst="rect">
            <a:avLst/>
          </a:prstGeom>
        </p:spPr>
      </p:pic>
      <p:sp>
        <p:nvSpPr>
          <p:cNvPr id="8" name="TextBox 7"/>
          <p:cNvSpPr txBox="1"/>
          <p:nvPr userDrawn="1"/>
        </p:nvSpPr>
        <p:spPr>
          <a:xfrm>
            <a:off x="968329" y="5211156"/>
            <a:ext cx="5801926" cy="1061829"/>
          </a:xfrm>
          <a:prstGeom prst="rect">
            <a:avLst/>
          </a:prstGeom>
          <a:noFill/>
        </p:spPr>
        <p:txBody>
          <a:bodyPr wrap="square" rtlCol="0">
            <a:spAutoFit/>
          </a:bodyPr>
          <a:lstStyle/>
          <a:p>
            <a:r>
              <a:rPr lang="en-US" sz="900" b="0" dirty="0">
                <a:solidFill>
                  <a:schemeClr val="bg1"/>
                </a:solidFill>
                <a:latin typeface="Arial" panose="020B0604020202020204" pitchFamily="34" charset="0"/>
                <a:ea typeface="Verdana" panose="020B0604030504040204" pitchFamily="34" charset="0"/>
                <a:cs typeface="Arial" panose="020B0604020202020204" pitchFamily="34" charset="0"/>
              </a:rPr>
              <a:t>©2018 Micron Technology, Inc. All rights reserved. Information, products, and/or specifications are subject to change without notice.  All information is provided on an “AS IS” basis without warranties of any kind. Statements regarding products, including regarding their features, availability, functionality, or compatibility, are provided for informational purposes only and do not modify the warranty, if any, applicable to any product. Drawings may not be to scale. Micron, the Micron logo, Crucial, the Crucial logo, </a:t>
            </a:r>
            <a:r>
              <a:rPr lang="en-US" sz="900" b="0" dirty="0" err="1">
                <a:solidFill>
                  <a:schemeClr val="bg1"/>
                </a:solidFill>
                <a:latin typeface="Arial" panose="020B0604020202020204" pitchFamily="34" charset="0"/>
                <a:ea typeface="Verdana" panose="020B0604030504040204" pitchFamily="34" charset="0"/>
                <a:cs typeface="Arial" panose="020B0604020202020204" pitchFamily="34" charset="0"/>
              </a:rPr>
              <a:t>Ballistix</a:t>
            </a:r>
            <a:r>
              <a:rPr lang="en-US" sz="900" b="0" dirty="0">
                <a:solidFill>
                  <a:schemeClr val="bg1"/>
                </a:solidFill>
                <a:latin typeface="Arial" panose="020B0604020202020204" pitchFamily="34" charset="0"/>
                <a:ea typeface="Verdana" panose="020B0604030504040204" pitchFamily="34" charset="0"/>
                <a:cs typeface="Arial" panose="020B0604020202020204" pitchFamily="34" charset="0"/>
              </a:rPr>
              <a:t>, the </a:t>
            </a:r>
            <a:r>
              <a:rPr lang="en-US" sz="900" b="0" dirty="0" err="1">
                <a:solidFill>
                  <a:schemeClr val="bg1"/>
                </a:solidFill>
                <a:latin typeface="Arial" panose="020B0604020202020204" pitchFamily="34" charset="0"/>
                <a:ea typeface="Verdana" panose="020B0604030504040204" pitchFamily="34" charset="0"/>
                <a:cs typeface="Arial" panose="020B0604020202020204" pitchFamily="34" charset="0"/>
              </a:rPr>
              <a:t>Ballistix</a:t>
            </a:r>
            <a:r>
              <a:rPr lang="en-US" sz="900" b="0" dirty="0">
                <a:solidFill>
                  <a:schemeClr val="bg1"/>
                </a:solidFill>
                <a:latin typeface="Arial" panose="020B0604020202020204" pitchFamily="34" charset="0"/>
                <a:ea typeface="Verdana" panose="020B0604030504040204" pitchFamily="34" charset="0"/>
                <a:cs typeface="Arial" panose="020B0604020202020204" pitchFamily="34" charset="0"/>
              </a:rPr>
              <a:t> logo, The Memory and Storage Experts, and Built to Win are trademarks of Micron Technology, Inc.  All other trademarks are the property of their respective owners.</a:t>
            </a:r>
          </a:p>
        </p:txBody>
      </p:sp>
      <p:sp>
        <p:nvSpPr>
          <p:cNvPr id="9" name="Subtitle 2"/>
          <p:cNvSpPr>
            <a:spLocks noGrp="1"/>
          </p:cNvSpPr>
          <p:nvPr>
            <p:ph type="subTitle" idx="1" hasCustomPrompt="1"/>
          </p:nvPr>
        </p:nvSpPr>
        <p:spPr>
          <a:xfrm>
            <a:off x="968329" y="3528468"/>
            <a:ext cx="10219075" cy="606068"/>
          </a:xfrm>
        </p:spPr>
        <p:txBody>
          <a:bodyPr>
            <a:noAutofit/>
          </a:bodyPr>
          <a:lstStyle>
            <a:lvl1pPr marL="0" indent="0" algn="l">
              <a:buNone/>
              <a:defRPr sz="32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or Speaker</a:t>
            </a:r>
          </a:p>
        </p:txBody>
      </p:sp>
      <p:sp>
        <p:nvSpPr>
          <p:cNvPr id="10" name="Text Placeholder 10"/>
          <p:cNvSpPr>
            <a:spLocks noGrp="1"/>
          </p:cNvSpPr>
          <p:nvPr>
            <p:ph type="body" sz="quarter" idx="10" hasCustomPrompt="1"/>
          </p:nvPr>
        </p:nvSpPr>
        <p:spPr>
          <a:xfrm>
            <a:off x="968329" y="4060882"/>
            <a:ext cx="10219075" cy="588962"/>
          </a:xfrm>
        </p:spPr>
        <p:txBody>
          <a:bodyPr>
            <a:noAutofit/>
          </a:bodyPr>
          <a:lstStyle>
            <a:lvl1pPr marL="0" indent="0">
              <a:buNone/>
              <a:defRPr sz="2400">
                <a:solidFill>
                  <a:schemeClr val="bg1"/>
                </a:solidFill>
              </a:defRPr>
            </a:lvl1pPr>
            <a:lvl2pPr marL="457200" indent="0">
              <a:buNone/>
              <a:defRPr/>
            </a:lvl2pPr>
          </a:lstStyle>
          <a:p>
            <a:pPr lvl="0"/>
            <a:r>
              <a:rPr lang="en-US" dirty="0"/>
              <a:t>Speaker or Date</a:t>
            </a:r>
          </a:p>
        </p:txBody>
      </p:sp>
      <p:sp>
        <p:nvSpPr>
          <p:cNvPr id="12" name="Title 1"/>
          <p:cNvSpPr>
            <a:spLocks noGrp="1"/>
          </p:cNvSpPr>
          <p:nvPr>
            <p:ph type="ctrTitle" hasCustomPrompt="1"/>
          </p:nvPr>
        </p:nvSpPr>
        <p:spPr>
          <a:xfrm>
            <a:off x="968329" y="1996967"/>
            <a:ext cx="10219075" cy="1596974"/>
          </a:xfrm>
        </p:spPr>
        <p:txBody>
          <a:bodyPr anchor="b">
            <a:noAutofit/>
          </a:bodyPr>
          <a:lstStyle>
            <a:lvl1pPr algn="l">
              <a:defRPr sz="6000">
                <a:solidFill>
                  <a:schemeClr val="bg1"/>
                </a:solidFill>
              </a:defRPr>
            </a:lvl1pPr>
          </a:lstStyle>
          <a:p>
            <a:r>
              <a:rPr lang="en-US" dirty="0"/>
              <a:t>Title</a:t>
            </a:r>
          </a:p>
        </p:txBody>
      </p:sp>
      <p:sp>
        <p:nvSpPr>
          <p:cNvPr id="2" name="Date Placeholder 1"/>
          <p:cNvSpPr>
            <a:spLocks noGrp="1"/>
          </p:cNvSpPr>
          <p:nvPr>
            <p:ph type="dt" sz="half" idx="11"/>
          </p:nvPr>
        </p:nvSpPr>
        <p:spPr/>
        <p:txBody>
          <a:bodyPr/>
          <a:lstStyle/>
          <a:p>
            <a:fld id="{C9AA1E17-0D0A-4F25-BF38-BAACE58E556E}" type="datetime4">
              <a:rPr lang="en-US" smtClean="0"/>
              <a:t>February 1, 2019</a:t>
            </a:fld>
            <a:endParaRPr lang="en-US" dirty="0"/>
          </a:p>
        </p:txBody>
      </p:sp>
      <p:sp>
        <p:nvSpPr>
          <p:cNvPr id="3" name="Footer Placeholder 2"/>
          <p:cNvSpPr>
            <a:spLocks noGrp="1"/>
          </p:cNvSpPr>
          <p:nvPr>
            <p:ph type="ftr" sz="quarter" idx="12"/>
          </p:nvPr>
        </p:nvSpPr>
        <p:spPr/>
        <p:txBody>
          <a:bodyPr/>
          <a:lstStyle/>
          <a:p>
            <a:r>
              <a:rPr lang="en-US"/>
              <a:t>Micron Confidential</a:t>
            </a:r>
            <a:endParaRPr lang="en-US" dirty="0"/>
          </a:p>
        </p:txBody>
      </p:sp>
      <p:sp>
        <p:nvSpPr>
          <p:cNvPr id="4" name="Slide Number Placeholder 3"/>
          <p:cNvSpPr>
            <a:spLocks noGrp="1"/>
          </p:cNvSpPr>
          <p:nvPr>
            <p:ph type="sldNum" sz="quarter" idx="13"/>
          </p:nvPr>
        </p:nvSpPr>
        <p:spPr/>
        <p:txBody>
          <a:bodyPr/>
          <a:lstStyle/>
          <a:p>
            <a:fld id="{B7E7695C-FCF1-4AA0-9B93-7941FED13DC4}" type="slidenum">
              <a:rPr lang="en-US" smtClean="0"/>
              <a:pPr/>
              <a:t>‹#›</a:t>
            </a:fld>
            <a:endParaRPr lang="en-US" dirty="0"/>
          </a:p>
        </p:txBody>
      </p:sp>
    </p:spTree>
    <p:extLst>
      <p:ext uri="{BB962C8B-B14F-4D97-AF65-F5344CB8AC3E}">
        <p14:creationId xmlns:p14="http://schemas.microsoft.com/office/powerpoint/2010/main" val="29270516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Ballistix Title with Image">
    <p:bg>
      <p:bgPr>
        <a:solidFill>
          <a:srgbClr val="58595B"/>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1" hasCustomPrompt="1"/>
          </p:nvPr>
        </p:nvSpPr>
        <p:spPr>
          <a:xfrm>
            <a:off x="0" y="0"/>
            <a:ext cx="12192000" cy="3429000"/>
          </a:xfrm>
        </p:spPr>
        <p:txBody>
          <a:bodyPr/>
          <a:lstStyle>
            <a:lvl1pPr marL="0" indent="0">
              <a:buNone/>
              <a:defRPr>
                <a:solidFill>
                  <a:schemeClr val="bg1"/>
                </a:solidFill>
              </a:defRPr>
            </a:lvl1pPr>
          </a:lstStyle>
          <a:p>
            <a:r>
              <a:rPr lang="en-US" dirty="0"/>
              <a:t>Picture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231964" y="4883132"/>
            <a:ext cx="4110291" cy="2055146"/>
          </a:xfrm>
          <a:prstGeom prst="rect">
            <a:avLst/>
          </a:prstGeom>
        </p:spPr>
      </p:pic>
      <p:sp>
        <p:nvSpPr>
          <p:cNvPr id="12" name="TextBox 11"/>
          <p:cNvSpPr txBox="1"/>
          <p:nvPr userDrawn="1"/>
        </p:nvSpPr>
        <p:spPr>
          <a:xfrm>
            <a:off x="968329" y="5211156"/>
            <a:ext cx="5801926" cy="1061829"/>
          </a:xfrm>
          <a:prstGeom prst="rect">
            <a:avLst/>
          </a:prstGeom>
          <a:noFill/>
        </p:spPr>
        <p:txBody>
          <a:bodyPr wrap="square" rtlCol="0">
            <a:spAutoFit/>
          </a:bodyPr>
          <a:lstStyle/>
          <a:p>
            <a:r>
              <a:rPr lang="en-US" sz="900" b="0" dirty="0">
                <a:solidFill>
                  <a:schemeClr val="bg1"/>
                </a:solidFill>
                <a:latin typeface="Arial" panose="020B0604020202020204" pitchFamily="34" charset="0"/>
                <a:ea typeface="Verdana" panose="020B0604030504040204" pitchFamily="34" charset="0"/>
                <a:cs typeface="Arial" panose="020B0604020202020204" pitchFamily="34" charset="0"/>
              </a:rPr>
              <a:t>©2018 Micron Technology, Inc. All rights reserved. Information, products, and/or specifications are subject to change without notice.  All information is provided on an “AS IS” basis without warranties of any kind. Statements regarding products, including regarding their features, availability, functionality, or compatibility, are provided for informational purposes only and do not modify the warranty, if any, applicable to any product. Drawings may not be to scale. Micron, the Micron logo, Crucial, the Crucial logo, </a:t>
            </a:r>
            <a:r>
              <a:rPr lang="en-US" sz="900" b="0" dirty="0" err="1">
                <a:solidFill>
                  <a:schemeClr val="bg1"/>
                </a:solidFill>
                <a:latin typeface="Arial" panose="020B0604020202020204" pitchFamily="34" charset="0"/>
                <a:ea typeface="Verdana" panose="020B0604030504040204" pitchFamily="34" charset="0"/>
                <a:cs typeface="Arial" panose="020B0604020202020204" pitchFamily="34" charset="0"/>
              </a:rPr>
              <a:t>Ballistix</a:t>
            </a:r>
            <a:r>
              <a:rPr lang="en-US" sz="900" b="0" dirty="0">
                <a:solidFill>
                  <a:schemeClr val="bg1"/>
                </a:solidFill>
                <a:latin typeface="Arial" panose="020B0604020202020204" pitchFamily="34" charset="0"/>
                <a:ea typeface="Verdana" panose="020B0604030504040204" pitchFamily="34" charset="0"/>
                <a:cs typeface="Arial" panose="020B0604020202020204" pitchFamily="34" charset="0"/>
              </a:rPr>
              <a:t>, the </a:t>
            </a:r>
            <a:r>
              <a:rPr lang="en-US" sz="900" b="0" dirty="0" err="1">
                <a:solidFill>
                  <a:schemeClr val="bg1"/>
                </a:solidFill>
                <a:latin typeface="Arial" panose="020B0604020202020204" pitchFamily="34" charset="0"/>
                <a:ea typeface="Verdana" panose="020B0604030504040204" pitchFamily="34" charset="0"/>
                <a:cs typeface="Arial" panose="020B0604020202020204" pitchFamily="34" charset="0"/>
              </a:rPr>
              <a:t>Ballistix</a:t>
            </a:r>
            <a:r>
              <a:rPr lang="en-US" sz="900" b="0" dirty="0">
                <a:solidFill>
                  <a:schemeClr val="bg1"/>
                </a:solidFill>
                <a:latin typeface="Arial" panose="020B0604020202020204" pitchFamily="34" charset="0"/>
                <a:ea typeface="Verdana" panose="020B0604030504040204" pitchFamily="34" charset="0"/>
                <a:cs typeface="Arial" panose="020B0604020202020204" pitchFamily="34" charset="0"/>
              </a:rPr>
              <a:t> logo, The Memory and Storage Experts, and Built to Win are trademarks of Micron Technology, Inc.  All other trademarks are the property of their respective owners.</a:t>
            </a:r>
          </a:p>
        </p:txBody>
      </p:sp>
      <p:sp>
        <p:nvSpPr>
          <p:cNvPr id="9" name="Subtitle 2"/>
          <p:cNvSpPr>
            <a:spLocks noGrp="1"/>
          </p:cNvSpPr>
          <p:nvPr>
            <p:ph type="subTitle" idx="1" hasCustomPrompt="1"/>
          </p:nvPr>
        </p:nvSpPr>
        <p:spPr>
          <a:xfrm>
            <a:off x="968329" y="3528468"/>
            <a:ext cx="10219075" cy="606068"/>
          </a:xfrm>
        </p:spPr>
        <p:txBody>
          <a:bodyPr>
            <a:noAutofit/>
          </a:bodyPr>
          <a:lstStyle>
            <a:lvl1pPr marL="0" indent="0" algn="l">
              <a:buNone/>
              <a:defRPr sz="32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or Speaker</a:t>
            </a:r>
          </a:p>
        </p:txBody>
      </p:sp>
      <p:sp>
        <p:nvSpPr>
          <p:cNvPr id="10" name="Text Placeholder 10"/>
          <p:cNvSpPr>
            <a:spLocks noGrp="1"/>
          </p:cNvSpPr>
          <p:nvPr>
            <p:ph type="body" sz="quarter" idx="10" hasCustomPrompt="1"/>
          </p:nvPr>
        </p:nvSpPr>
        <p:spPr>
          <a:xfrm>
            <a:off x="968329" y="4060882"/>
            <a:ext cx="10219075" cy="588962"/>
          </a:xfrm>
        </p:spPr>
        <p:txBody>
          <a:bodyPr>
            <a:noAutofit/>
          </a:bodyPr>
          <a:lstStyle>
            <a:lvl1pPr marL="0" indent="0">
              <a:buNone/>
              <a:defRPr sz="2400">
                <a:solidFill>
                  <a:schemeClr val="bg1"/>
                </a:solidFill>
              </a:defRPr>
            </a:lvl1pPr>
            <a:lvl2pPr marL="457200" indent="0">
              <a:buNone/>
              <a:defRPr/>
            </a:lvl2pPr>
          </a:lstStyle>
          <a:p>
            <a:pPr lvl="0"/>
            <a:r>
              <a:rPr lang="en-US" dirty="0"/>
              <a:t>Speaker or Date</a:t>
            </a:r>
          </a:p>
        </p:txBody>
      </p:sp>
      <p:sp>
        <p:nvSpPr>
          <p:cNvPr id="13" name="Title 1"/>
          <p:cNvSpPr>
            <a:spLocks noGrp="1"/>
          </p:cNvSpPr>
          <p:nvPr>
            <p:ph type="ctrTitle" hasCustomPrompt="1"/>
          </p:nvPr>
        </p:nvSpPr>
        <p:spPr>
          <a:xfrm>
            <a:off x="968329" y="1996967"/>
            <a:ext cx="10219075" cy="1596974"/>
          </a:xfrm>
        </p:spPr>
        <p:txBody>
          <a:bodyPr anchor="b">
            <a:noAutofit/>
          </a:bodyPr>
          <a:lstStyle>
            <a:lvl1pPr algn="l">
              <a:defRPr sz="6000">
                <a:solidFill>
                  <a:schemeClr val="bg1"/>
                </a:solidFill>
              </a:defRPr>
            </a:lvl1pPr>
          </a:lstStyle>
          <a:p>
            <a:r>
              <a:rPr lang="en-US" dirty="0"/>
              <a:t>Title</a:t>
            </a:r>
          </a:p>
        </p:txBody>
      </p:sp>
      <p:sp>
        <p:nvSpPr>
          <p:cNvPr id="2" name="Date Placeholder 1"/>
          <p:cNvSpPr>
            <a:spLocks noGrp="1"/>
          </p:cNvSpPr>
          <p:nvPr>
            <p:ph type="dt" sz="half" idx="12"/>
          </p:nvPr>
        </p:nvSpPr>
        <p:spPr/>
        <p:txBody>
          <a:bodyPr/>
          <a:lstStyle/>
          <a:p>
            <a:fld id="{C9AA1E17-0D0A-4F25-BF38-BAACE58E556E}" type="datetime4">
              <a:rPr lang="en-US" smtClean="0"/>
              <a:t>February 1, 2019</a:t>
            </a:fld>
            <a:endParaRPr lang="en-US" dirty="0"/>
          </a:p>
        </p:txBody>
      </p:sp>
      <p:sp>
        <p:nvSpPr>
          <p:cNvPr id="3" name="Footer Placeholder 2"/>
          <p:cNvSpPr>
            <a:spLocks noGrp="1"/>
          </p:cNvSpPr>
          <p:nvPr>
            <p:ph type="ftr" sz="quarter" idx="13"/>
          </p:nvPr>
        </p:nvSpPr>
        <p:spPr/>
        <p:txBody>
          <a:bodyPr/>
          <a:lstStyle/>
          <a:p>
            <a:r>
              <a:rPr lang="en-US"/>
              <a:t>Micron Confidential</a:t>
            </a:r>
            <a:endParaRPr lang="en-US" dirty="0"/>
          </a:p>
        </p:txBody>
      </p:sp>
      <p:sp>
        <p:nvSpPr>
          <p:cNvPr id="4" name="Slide Number Placeholder 3"/>
          <p:cNvSpPr>
            <a:spLocks noGrp="1"/>
          </p:cNvSpPr>
          <p:nvPr>
            <p:ph type="sldNum" sz="quarter" idx="14"/>
          </p:nvPr>
        </p:nvSpPr>
        <p:spPr/>
        <p:txBody>
          <a:bodyPr/>
          <a:lstStyle/>
          <a:p>
            <a:fld id="{B7E7695C-FCF1-4AA0-9B93-7941FED13DC4}" type="slidenum">
              <a:rPr lang="en-US" smtClean="0"/>
              <a:pPr/>
              <a:t>‹#›</a:t>
            </a:fld>
            <a:endParaRPr lang="en-US" dirty="0"/>
          </a:p>
        </p:txBody>
      </p:sp>
    </p:spTree>
    <p:extLst>
      <p:ext uri="{BB962C8B-B14F-4D97-AF65-F5344CB8AC3E}">
        <p14:creationId xmlns:p14="http://schemas.microsoft.com/office/powerpoint/2010/main" val="82787770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blank" preserve="1">
  <p:cSld name="Ballistix Closing">
    <p:bg>
      <p:bgPr>
        <a:solidFill>
          <a:srgbClr val="58595B"/>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8648" y="1755324"/>
            <a:ext cx="6694704" cy="3347353"/>
          </a:xfrm>
          <a:prstGeom prst="rect">
            <a:avLst/>
          </a:prstGeom>
        </p:spPr>
      </p:pic>
      <p:sp>
        <p:nvSpPr>
          <p:cNvPr id="2" name="Date Placeholder 1"/>
          <p:cNvSpPr>
            <a:spLocks noGrp="1"/>
          </p:cNvSpPr>
          <p:nvPr>
            <p:ph type="dt" sz="half" idx="10"/>
          </p:nvPr>
        </p:nvSpPr>
        <p:spPr/>
        <p:txBody>
          <a:bodyPr/>
          <a:lstStyle/>
          <a:p>
            <a:fld id="{C9AA1E17-0D0A-4F25-BF38-BAACE58E556E}" type="datetime4">
              <a:rPr lang="en-US" smtClean="0"/>
              <a:t>February 1, 2019</a:t>
            </a:fld>
            <a:endParaRPr lang="en-US" dirty="0"/>
          </a:p>
        </p:txBody>
      </p:sp>
      <p:sp>
        <p:nvSpPr>
          <p:cNvPr id="3" name="Footer Placeholder 2"/>
          <p:cNvSpPr>
            <a:spLocks noGrp="1"/>
          </p:cNvSpPr>
          <p:nvPr>
            <p:ph type="ftr" sz="quarter" idx="11"/>
          </p:nvPr>
        </p:nvSpPr>
        <p:spPr/>
        <p:txBody>
          <a:bodyPr/>
          <a:lstStyle/>
          <a:p>
            <a:r>
              <a:rPr lang="en-US"/>
              <a:t>Micron Confidential</a:t>
            </a:r>
            <a:endParaRPr lang="en-US" dirty="0"/>
          </a:p>
        </p:txBody>
      </p:sp>
      <p:sp>
        <p:nvSpPr>
          <p:cNvPr id="5" name="Slide Number Placeholder 4"/>
          <p:cNvSpPr>
            <a:spLocks noGrp="1"/>
          </p:cNvSpPr>
          <p:nvPr>
            <p:ph type="sldNum" sz="quarter" idx="12"/>
          </p:nvPr>
        </p:nvSpPr>
        <p:spPr/>
        <p:txBody>
          <a:bodyPr/>
          <a:lstStyle/>
          <a:p>
            <a:fld id="{B7E7695C-FCF1-4AA0-9B93-7941FED13DC4}" type="slidenum">
              <a:rPr lang="en-US" smtClean="0"/>
              <a:pPr/>
              <a:t>‹#›</a:t>
            </a:fld>
            <a:endParaRPr lang="en-US" dirty="0"/>
          </a:p>
        </p:txBody>
      </p:sp>
    </p:spTree>
    <p:extLst>
      <p:ext uri="{BB962C8B-B14F-4D97-AF65-F5344CB8AC3E}">
        <p14:creationId xmlns:p14="http://schemas.microsoft.com/office/powerpoint/2010/main" val="3377097482"/>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AF2D2701-F78D-4095-A39E-61DF3C4A4C04}" type="datetime4">
              <a:rPr lang="en-US" smtClean="0"/>
              <a:t>February 1, 2019</a:t>
            </a:fld>
            <a:endParaRPr lang="en-US"/>
          </a:p>
        </p:txBody>
      </p:sp>
      <p:sp>
        <p:nvSpPr>
          <p:cNvPr id="5" name="Footer Placeholder 4"/>
          <p:cNvSpPr>
            <a:spLocks noGrp="1"/>
          </p:cNvSpPr>
          <p:nvPr>
            <p:ph type="ftr" sz="quarter" idx="11"/>
          </p:nvPr>
        </p:nvSpPr>
        <p:spPr/>
        <p:txBody>
          <a:bodyPr/>
          <a:lstStyle/>
          <a:p>
            <a:r>
              <a:rPr lang="en-US"/>
              <a:t>Micron Confidential</a:t>
            </a:r>
          </a:p>
        </p:txBody>
      </p:sp>
      <p:sp>
        <p:nvSpPr>
          <p:cNvPr id="6" name="Slide Number Placeholder 5"/>
          <p:cNvSpPr>
            <a:spLocks noGrp="1"/>
          </p:cNvSpPr>
          <p:nvPr>
            <p:ph type="sldNum" sz="quarter" idx="12"/>
          </p:nvPr>
        </p:nvSpPr>
        <p:spPr/>
        <p:txBody>
          <a:bodyPr/>
          <a:lstStyle/>
          <a:p>
            <a:fld id="{B7E7695C-FCF1-4AA0-9B93-7941FED13DC4}" type="slidenum">
              <a:rPr lang="en-US" smtClean="0"/>
              <a:t>‹#›</a:t>
            </a:fld>
            <a:endParaRPr lang="en-US"/>
          </a:p>
        </p:txBody>
      </p:sp>
      <p:sp>
        <p:nvSpPr>
          <p:cNvPr id="8" name="Content Placeholder 2"/>
          <p:cNvSpPr>
            <a:spLocks noGrp="1"/>
          </p:cNvSpPr>
          <p:nvPr>
            <p:ph sz="half" idx="1"/>
          </p:nvPr>
        </p:nvSpPr>
        <p:spPr>
          <a:xfrm>
            <a:off x="838200" y="1447800"/>
            <a:ext cx="10515600" cy="47291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4776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EAA98F0A-2D28-4A84-9EAB-DBF27057C8F9}" type="datetime4">
              <a:rPr lang="en-US" smtClean="0"/>
              <a:t>February 1, 2019</a:t>
            </a:fld>
            <a:endParaRPr lang="en-US"/>
          </a:p>
        </p:txBody>
      </p:sp>
      <p:sp>
        <p:nvSpPr>
          <p:cNvPr id="5" name="Footer Placeholder 4"/>
          <p:cNvSpPr>
            <a:spLocks noGrp="1"/>
          </p:cNvSpPr>
          <p:nvPr>
            <p:ph type="ftr" sz="quarter" idx="11"/>
          </p:nvPr>
        </p:nvSpPr>
        <p:spPr/>
        <p:txBody>
          <a:bodyPr/>
          <a:lstStyle/>
          <a:p>
            <a:r>
              <a:rPr lang="en-US"/>
              <a:t>Micron Confidential</a:t>
            </a:r>
          </a:p>
        </p:txBody>
      </p:sp>
      <p:sp>
        <p:nvSpPr>
          <p:cNvPr id="6" name="Slide Number Placeholder 5"/>
          <p:cNvSpPr>
            <a:spLocks noGrp="1"/>
          </p:cNvSpPr>
          <p:nvPr>
            <p:ph type="sldNum" sz="quarter" idx="12"/>
          </p:nvPr>
        </p:nvSpPr>
        <p:spPr/>
        <p:txBody>
          <a:bodyPr/>
          <a:lstStyle/>
          <a:p>
            <a:fld id="{B7E7695C-FCF1-4AA0-9B93-7941FED13DC4}" type="slidenum">
              <a:rPr lang="en-US" smtClean="0"/>
              <a:t>‹#›</a:t>
            </a:fld>
            <a:endParaRPr lang="en-US"/>
          </a:p>
        </p:txBody>
      </p:sp>
      <p:sp>
        <p:nvSpPr>
          <p:cNvPr id="7" name="Text Placeholder 8"/>
          <p:cNvSpPr>
            <a:spLocks noGrp="1"/>
          </p:cNvSpPr>
          <p:nvPr>
            <p:ph type="body" sz="quarter" idx="13"/>
          </p:nvPr>
        </p:nvSpPr>
        <p:spPr>
          <a:xfrm>
            <a:off x="838200" y="850504"/>
            <a:ext cx="10515600" cy="361950"/>
          </a:xfrm>
          <a:noFill/>
        </p:spPr>
        <p:txBody>
          <a:bodyPr anchor="ctr">
            <a:noAutofit/>
          </a:bodyPr>
          <a:lstStyle>
            <a:lvl1pPr marL="0" indent="0" algn="l">
              <a:buNone/>
              <a:defRPr sz="2000">
                <a:solidFill>
                  <a:srgbClr val="58595B"/>
                </a:solidFill>
              </a:defRPr>
            </a:lvl1pPr>
          </a:lstStyle>
          <a:p>
            <a:pPr lvl="0"/>
            <a:r>
              <a:rPr lang="en-US"/>
              <a:t>Edit Master text styles</a:t>
            </a:r>
          </a:p>
        </p:txBody>
      </p:sp>
      <p:sp>
        <p:nvSpPr>
          <p:cNvPr id="9" name="Content Placeholder 2"/>
          <p:cNvSpPr>
            <a:spLocks noGrp="1"/>
          </p:cNvSpPr>
          <p:nvPr>
            <p:ph sz="half" idx="1"/>
          </p:nvPr>
        </p:nvSpPr>
        <p:spPr>
          <a:xfrm>
            <a:off x="838200" y="1628775"/>
            <a:ext cx="10515600" cy="45481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5600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Transition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Autofit/>
          </a:bodyPr>
          <a:lstStyle>
            <a:lvl1pPr>
              <a:defRPr sz="60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1850" y="4503202"/>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04410" y="6470556"/>
            <a:ext cx="914400" cy="248898"/>
          </a:xfrm>
          <a:prstGeom prst="rect">
            <a:avLst/>
          </a:prstGeom>
        </p:spPr>
      </p:pic>
      <p:sp>
        <p:nvSpPr>
          <p:cNvPr id="4" name="Date Placeholder 3"/>
          <p:cNvSpPr>
            <a:spLocks noGrp="1"/>
          </p:cNvSpPr>
          <p:nvPr>
            <p:ph type="dt" sz="half" idx="10"/>
          </p:nvPr>
        </p:nvSpPr>
        <p:spPr/>
        <p:txBody>
          <a:bodyPr/>
          <a:lstStyle>
            <a:lvl1pPr>
              <a:defRPr>
                <a:solidFill>
                  <a:schemeClr val="bg1"/>
                </a:solidFill>
              </a:defRPr>
            </a:lvl1pPr>
          </a:lstStyle>
          <a:p>
            <a:fld id="{FD5BF9B1-2CD5-4E0A-A036-F8A386770A6F}" type="datetime4">
              <a:rPr lang="en-US" smtClean="0"/>
              <a:t>February 1, 2019</a:t>
            </a:fld>
            <a:endParaRPr lang="en-US" dirty="0"/>
          </a:p>
        </p:txBody>
      </p:sp>
      <p:sp>
        <p:nvSpPr>
          <p:cNvPr id="6" name="Footer Placeholder 5"/>
          <p:cNvSpPr>
            <a:spLocks noGrp="1"/>
          </p:cNvSpPr>
          <p:nvPr>
            <p:ph type="ftr" sz="quarter" idx="11"/>
          </p:nvPr>
        </p:nvSpPr>
        <p:spPr/>
        <p:txBody>
          <a:bodyPr/>
          <a:lstStyle>
            <a:lvl1pPr>
              <a:defRPr>
                <a:solidFill>
                  <a:schemeClr val="bg1"/>
                </a:solidFill>
              </a:defRPr>
            </a:lvl1pPr>
          </a:lstStyle>
          <a:p>
            <a:r>
              <a:rPr lang="en-US"/>
              <a:t>Micron Confidential</a:t>
            </a:r>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B7E7695C-FCF1-4AA0-9B93-7941FED13DC4}" type="slidenum">
              <a:rPr lang="en-US" smtClean="0"/>
              <a:pPr/>
              <a:t>‹#›</a:t>
            </a:fld>
            <a:endParaRPr lang="en-US" dirty="0"/>
          </a:p>
        </p:txBody>
      </p:sp>
    </p:spTree>
    <p:extLst>
      <p:ext uri="{BB962C8B-B14F-4D97-AF65-F5344CB8AC3E}">
        <p14:creationId xmlns:p14="http://schemas.microsoft.com/office/powerpoint/2010/main" val="1540513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ransition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Autofit/>
          </a:bodyPr>
          <a:lstStyle>
            <a:lvl1pPr>
              <a:defRPr sz="6000">
                <a:solidFill>
                  <a:srgbClr val="0077C8"/>
                </a:solidFill>
              </a:defRPr>
            </a:lvl1pPr>
          </a:lstStyle>
          <a:p>
            <a:r>
              <a:rPr lang="en-US"/>
              <a:t>Click to edit Master title style</a:t>
            </a:r>
            <a:endParaRPr lang="en-US" dirty="0"/>
          </a:p>
        </p:txBody>
      </p:sp>
      <p:sp>
        <p:nvSpPr>
          <p:cNvPr id="4" name="Text Placeholder 2"/>
          <p:cNvSpPr>
            <a:spLocks noGrp="1"/>
          </p:cNvSpPr>
          <p:nvPr>
            <p:ph type="body" idx="1"/>
          </p:nvPr>
        </p:nvSpPr>
        <p:spPr>
          <a:xfrm>
            <a:off x="831850" y="4503202"/>
            <a:ext cx="10515600" cy="1500187"/>
          </a:xfrm>
        </p:spPr>
        <p:txBody>
          <a:bodyPr/>
          <a:lstStyle>
            <a:lvl1pPr marL="0" indent="0">
              <a:buNone/>
              <a:defRPr sz="2400">
                <a:solidFill>
                  <a:srgbClr val="58595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3" name="Date Placeholder 2"/>
          <p:cNvSpPr>
            <a:spLocks noGrp="1"/>
          </p:cNvSpPr>
          <p:nvPr>
            <p:ph type="dt" sz="half" idx="10"/>
          </p:nvPr>
        </p:nvSpPr>
        <p:spPr/>
        <p:txBody>
          <a:bodyPr/>
          <a:lstStyle/>
          <a:p>
            <a:fld id="{591E8161-C7D8-4E89-83CF-1400BBFEB4E3}" type="datetime4">
              <a:rPr lang="en-US" smtClean="0"/>
              <a:t>February 1, 2019</a:t>
            </a:fld>
            <a:endParaRPr lang="en-US" dirty="0"/>
          </a:p>
        </p:txBody>
      </p:sp>
      <p:sp>
        <p:nvSpPr>
          <p:cNvPr id="5" name="Footer Placeholder 4"/>
          <p:cNvSpPr>
            <a:spLocks noGrp="1"/>
          </p:cNvSpPr>
          <p:nvPr>
            <p:ph type="ftr" sz="quarter" idx="11"/>
          </p:nvPr>
        </p:nvSpPr>
        <p:spPr/>
        <p:txBody>
          <a:bodyPr/>
          <a:lstStyle/>
          <a:p>
            <a:r>
              <a:rPr lang="en-US"/>
              <a:t>Micron Confidential</a:t>
            </a:r>
            <a:endParaRPr lang="en-US" dirty="0"/>
          </a:p>
        </p:txBody>
      </p:sp>
      <p:sp>
        <p:nvSpPr>
          <p:cNvPr id="6" name="Slide Number Placeholder 5"/>
          <p:cNvSpPr>
            <a:spLocks noGrp="1"/>
          </p:cNvSpPr>
          <p:nvPr>
            <p:ph type="sldNum" sz="quarter" idx="12"/>
          </p:nvPr>
        </p:nvSpPr>
        <p:spPr/>
        <p:txBody>
          <a:bodyPr/>
          <a:lstStyle/>
          <a:p>
            <a:fld id="{B7E7695C-FCF1-4AA0-9B93-7941FED13DC4}" type="slidenum">
              <a:rPr lang="en-US" smtClean="0"/>
              <a:pPr/>
              <a:t>‹#›</a:t>
            </a:fld>
            <a:endParaRPr lang="en-US" dirty="0"/>
          </a:p>
        </p:txBody>
      </p:sp>
    </p:spTree>
    <p:extLst>
      <p:ext uri="{BB962C8B-B14F-4D97-AF65-F5344CB8AC3E}">
        <p14:creationId xmlns:p14="http://schemas.microsoft.com/office/powerpoint/2010/main" val="240329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 Vertical Image with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362701" y="276224"/>
            <a:ext cx="5553074" cy="3071813"/>
          </a:xfrm>
        </p:spPr>
        <p:txBody>
          <a:bodyPr anchor="b">
            <a:noAutofit/>
          </a:bodyPr>
          <a:lstStyle>
            <a:lvl1pPr>
              <a:lnSpc>
                <a:spcPct val="70000"/>
              </a:lnSpc>
              <a:defRPr sz="6000">
                <a:solidFill>
                  <a:srgbClr val="0077C8"/>
                </a:solidFill>
              </a:defRPr>
            </a:lvl1pPr>
          </a:lstStyle>
          <a:p>
            <a:r>
              <a:rPr lang="en-US"/>
              <a:t>Click to edit Master title style</a:t>
            </a:r>
            <a:endParaRPr lang="en-US" dirty="0"/>
          </a:p>
        </p:txBody>
      </p:sp>
      <p:sp>
        <p:nvSpPr>
          <p:cNvPr id="5" name="Picture Placeholder 4"/>
          <p:cNvSpPr>
            <a:spLocks noGrp="1"/>
          </p:cNvSpPr>
          <p:nvPr>
            <p:ph type="pic" sz="quarter" idx="10" hasCustomPrompt="1"/>
          </p:nvPr>
        </p:nvSpPr>
        <p:spPr>
          <a:xfrm>
            <a:off x="-1" y="0"/>
            <a:ext cx="6096001" cy="6858000"/>
          </a:xfrm>
        </p:spPr>
        <p:txBody>
          <a:bodyPr/>
          <a:lstStyle>
            <a:lvl1pPr marL="0" indent="0">
              <a:buNone/>
              <a:defRPr>
                <a:solidFill>
                  <a:schemeClr val="bg1"/>
                </a:solidFill>
              </a:defRPr>
            </a:lvl1pPr>
          </a:lstStyle>
          <a:p>
            <a:r>
              <a:rPr lang="en-US" dirty="0"/>
              <a:t>Image</a:t>
            </a:r>
          </a:p>
        </p:txBody>
      </p:sp>
      <p:sp>
        <p:nvSpPr>
          <p:cNvPr id="8" name="Text Placeholder 4"/>
          <p:cNvSpPr>
            <a:spLocks noGrp="1"/>
          </p:cNvSpPr>
          <p:nvPr>
            <p:ph type="body" sz="quarter" idx="11"/>
          </p:nvPr>
        </p:nvSpPr>
        <p:spPr>
          <a:xfrm>
            <a:off x="6362701" y="3429000"/>
            <a:ext cx="5553073" cy="2940269"/>
          </a:xfrm>
        </p:spPr>
        <p:txBody>
          <a:bodyPr/>
          <a:lstStyle>
            <a:lvl1pPr>
              <a:buClr>
                <a:srgbClr val="0077C8"/>
              </a:buClr>
              <a:defRPr>
                <a:solidFill>
                  <a:srgbClr val="58595B"/>
                </a:solidFill>
              </a:defRPr>
            </a:lvl1pPr>
            <a:lvl2pPr>
              <a:buClr>
                <a:srgbClr val="0077C8"/>
              </a:buClr>
              <a:defRPr>
                <a:solidFill>
                  <a:srgbClr val="58595B"/>
                </a:solidFill>
              </a:defRPr>
            </a:lvl2pPr>
            <a:lvl3pPr>
              <a:buClr>
                <a:srgbClr val="0077C8"/>
              </a:buClr>
              <a:defRPr>
                <a:solidFill>
                  <a:srgbClr val="58595B"/>
                </a:solidFill>
              </a:defRPr>
            </a:lvl3pPr>
            <a:lvl4pPr>
              <a:buClr>
                <a:srgbClr val="0077C8"/>
              </a:buClr>
              <a:defRPr>
                <a:solidFill>
                  <a:srgbClr val="58595B"/>
                </a:solidFill>
              </a:defRPr>
            </a:lvl4pPr>
            <a:lvl5pPr>
              <a:buClr>
                <a:srgbClr val="0077C8"/>
              </a:buClr>
              <a:defRPr>
                <a:solidFill>
                  <a:srgbClr val="58595B"/>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2"/>
          </p:nvPr>
        </p:nvSpPr>
        <p:spPr>
          <a:xfrm>
            <a:off x="6363543" y="6412007"/>
            <a:ext cx="1710155" cy="365125"/>
          </a:xfrm>
        </p:spPr>
        <p:txBody>
          <a:bodyPr/>
          <a:lstStyle>
            <a:lvl1pPr algn="l">
              <a:defRPr/>
            </a:lvl1pPr>
          </a:lstStyle>
          <a:p>
            <a:fld id="{4FB25FF7-E416-4516-BA11-FC11BBA2AED8}" type="datetime4">
              <a:rPr lang="en-US" smtClean="0"/>
              <a:t>February 1, 2019</a:t>
            </a:fld>
            <a:endParaRPr lang="en-US" dirty="0"/>
          </a:p>
        </p:txBody>
      </p:sp>
      <p:sp>
        <p:nvSpPr>
          <p:cNvPr id="4" name="Footer Placeholder 3"/>
          <p:cNvSpPr>
            <a:spLocks noGrp="1"/>
          </p:cNvSpPr>
          <p:nvPr>
            <p:ph type="ftr" sz="quarter" idx="13"/>
          </p:nvPr>
        </p:nvSpPr>
        <p:spPr/>
        <p:txBody>
          <a:bodyPr/>
          <a:lstStyle/>
          <a:p>
            <a:r>
              <a:rPr lang="en-US"/>
              <a:t>Micron Confidential</a:t>
            </a:r>
            <a:endParaRPr lang="en-US" dirty="0"/>
          </a:p>
        </p:txBody>
      </p:sp>
      <p:sp>
        <p:nvSpPr>
          <p:cNvPr id="6" name="Slide Number Placeholder 5"/>
          <p:cNvSpPr>
            <a:spLocks noGrp="1"/>
          </p:cNvSpPr>
          <p:nvPr>
            <p:ph type="sldNum" sz="quarter" idx="14"/>
          </p:nvPr>
        </p:nvSpPr>
        <p:spPr/>
        <p:txBody>
          <a:bodyPr/>
          <a:lstStyle/>
          <a:p>
            <a:fld id="{B7E7695C-FCF1-4AA0-9B93-7941FED13DC4}" type="slidenum">
              <a:rPr lang="en-US" smtClean="0"/>
              <a:pPr/>
              <a:t>‹#›</a:t>
            </a:fld>
            <a:endParaRPr lang="en-US" dirty="0"/>
          </a:p>
        </p:txBody>
      </p:sp>
    </p:spTree>
    <p:extLst>
      <p:ext uri="{BB962C8B-B14F-4D97-AF65-F5344CB8AC3E}">
        <p14:creationId xmlns:p14="http://schemas.microsoft.com/office/powerpoint/2010/main" val="1314106021"/>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3 Image with White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35365" y="378371"/>
            <a:ext cx="7480409" cy="2694901"/>
          </a:xfrm>
        </p:spPr>
        <p:txBody>
          <a:bodyPr anchor="b">
            <a:noAutofit/>
          </a:bodyPr>
          <a:lstStyle>
            <a:lvl1pPr>
              <a:lnSpc>
                <a:spcPct val="70000"/>
              </a:lnSpc>
              <a:defRPr sz="6000">
                <a:solidFill>
                  <a:srgbClr val="0077C8"/>
                </a:solidFill>
              </a:defRPr>
            </a:lvl1pPr>
          </a:lstStyle>
          <a:p>
            <a:r>
              <a:rPr lang="en-US"/>
              <a:t>Click to edit Master title style</a:t>
            </a:r>
            <a:endParaRPr lang="en-US" dirty="0"/>
          </a:p>
        </p:txBody>
      </p:sp>
      <p:sp>
        <p:nvSpPr>
          <p:cNvPr id="7" name="Text Placeholder 4"/>
          <p:cNvSpPr>
            <a:spLocks noGrp="1"/>
          </p:cNvSpPr>
          <p:nvPr>
            <p:ph type="body" sz="quarter" idx="12"/>
          </p:nvPr>
        </p:nvSpPr>
        <p:spPr>
          <a:xfrm>
            <a:off x="4435365" y="3142593"/>
            <a:ext cx="7480409" cy="3258206"/>
          </a:xfrm>
        </p:spPr>
        <p:txBody>
          <a:bodyPr anchor="t"/>
          <a:lstStyle>
            <a:lvl1pPr>
              <a:buClr>
                <a:srgbClr val="0077C8"/>
              </a:buClr>
              <a:defRPr>
                <a:solidFill>
                  <a:srgbClr val="58595B"/>
                </a:solidFill>
              </a:defRPr>
            </a:lvl1pPr>
            <a:lvl2pPr>
              <a:buClr>
                <a:srgbClr val="0077C8"/>
              </a:buClr>
              <a:defRPr>
                <a:solidFill>
                  <a:srgbClr val="58595B"/>
                </a:solidFill>
              </a:defRPr>
            </a:lvl2pPr>
            <a:lvl3pPr>
              <a:buClr>
                <a:srgbClr val="0077C8"/>
              </a:buClr>
              <a:defRPr>
                <a:solidFill>
                  <a:srgbClr val="58595B"/>
                </a:solidFill>
              </a:defRPr>
            </a:lvl3pPr>
            <a:lvl4pPr>
              <a:buClr>
                <a:srgbClr val="0077C8"/>
              </a:buClr>
              <a:defRPr>
                <a:solidFill>
                  <a:srgbClr val="58595B"/>
                </a:solidFill>
              </a:defRPr>
            </a:lvl4pPr>
            <a:lvl5pPr>
              <a:buClr>
                <a:srgbClr val="0077C8"/>
              </a:buClr>
              <a:defRPr>
                <a:solidFill>
                  <a:srgbClr val="58595B"/>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4"/>
          <p:cNvSpPr>
            <a:spLocks noGrp="1"/>
          </p:cNvSpPr>
          <p:nvPr>
            <p:ph type="pic" sz="quarter" idx="10" hasCustomPrompt="1"/>
          </p:nvPr>
        </p:nvSpPr>
        <p:spPr>
          <a:xfrm>
            <a:off x="0" y="0"/>
            <a:ext cx="4145280" cy="6858000"/>
          </a:xfrm>
        </p:spPr>
        <p:txBody>
          <a:bodyPr/>
          <a:lstStyle>
            <a:lvl1pPr marL="0" indent="0">
              <a:buNone/>
              <a:defRPr>
                <a:solidFill>
                  <a:schemeClr val="bg1"/>
                </a:solidFill>
              </a:defRPr>
            </a:lvl1pPr>
          </a:lstStyle>
          <a:p>
            <a:r>
              <a:rPr lang="en-US" dirty="0"/>
              <a:t>Image</a:t>
            </a:r>
          </a:p>
        </p:txBody>
      </p:sp>
      <p:sp>
        <p:nvSpPr>
          <p:cNvPr id="4" name="Date Placeholder 3"/>
          <p:cNvSpPr>
            <a:spLocks noGrp="1"/>
          </p:cNvSpPr>
          <p:nvPr>
            <p:ph type="dt" sz="half" idx="13"/>
          </p:nvPr>
        </p:nvSpPr>
        <p:spPr>
          <a:xfrm>
            <a:off x="4427734" y="6412007"/>
            <a:ext cx="1710155" cy="365125"/>
          </a:xfrm>
        </p:spPr>
        <p:txBody>
          <a:bodyPr/>
          <a:lstStyle>
            <a:lvl1pPr algn="l">
              <a:defRPr/>
            </a:lvl1pPr>
          </a:lstStyle>
          <a:p>
            <a:fld id="{AB354393-6454-4F53-97F9-CCABD1DCDDD4}" type="datetime4">
              <a:rPr lang="en-US" smtClean="0"/>
              <a:t>February 1, 2019</a:t>
            </a:fld>
            <a:endParaRPr lang="en-US" dirty="0"/>
          </a:p>
        </p:txBody>
      </p:sp>
      <p:sp>
        <p:nvSpPr>
          <p:cNvPr id="5" name="Footer Placeholder 4"/>
          <p:cNvSpPr>
            <a:spLocks noGrp="1"/>
          </p:cNvSpPr>
          <p:nvPr>
            <p:ph type="ftr" sz="quarter" idx="14"/>
          </p:nvPr>
        </p:nvSpPr>
        <p:spPr/>
        <p:txBody>
          <a:bodyPr/>
          <a:lstStyle/>
          <a:p>
            <a:r>
              <a:rPr lang="en-US"/>
              <a:t>Micron Confidential</a:t>
            </a:r>
            <a:endParaRPr lang="en-US" dirty="0"/>
          </a:p>
        </p:txBody>
      </p:sp>
      <p:sp>
        <p:nvSpPr>
          <p:cNvPr id="9" name="Slide Number Placeholder 8"/>
          <p:cNvSpPr>
            <a:spLocks noGrp="1"/>
          </p:cNvSpPr>
          <p:nvPr>
            <p:ph type="sldNum" sz="quarter" idx="15"/>
          </p:nvPr>
        </p:nvSpPr>
        <p:spPr/>
        <p:txBody>
          <a:bodyPr/>
          <a:lstStyle/>
          <a:p>
            <a:fld id="{B7E7695C-FCF1-4AA0-9B93-7941FED13DC4}" type="slidenum">
              <a:rPr lang="en-US" smtClean="0"/>
              <a:pPr/>
              <a:t>‹#›</a:t>
            </a:fld>
            <a:endParaRPr lang="en-US" dirty="0"/>
          </a:p>
        </p:txBody>
      </p:sp>
    </p:spTree>
    <p:extLst>
      <p:ext uri="{BB962C8B-B14F-4D97-AF65-F5344CB8AC3E}">
        <p14:creationId xmlns:p14="http://schemas.microsoft.com/office/powerpoint/2010/main" val="3388554700"/>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3 Gray with Content">
    <p:bg>
      <p:bgPr>
        <a:solidFill>
          <a:schemeClr val="bg1"/>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4059936" cy="6858000"/>
          </a:xfrm>
          <a:prstGeom prst="rect">
            <a:avLst/>
          </a:prstGeom>
          <a:solidFill>
            <a:srgbClr val="D1D3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435365" y="378371"/>
            <a:ext cx="7480409" cy="2694901"/>
          </a:xfrm>
        </p:spPr>
        <p:txBody>
          <a:bodyPr anchor="b">
            <a:noAutofit/>
          </a:bodyPr>
          <a:lstStyle>
            <a:lvl1pPr>
              <a:lnSpc>
                <a:spcPct val="70000"/>
              </a:lnSpc>
              <a:defRPr sz="6000">
                <a:solidFill>
                  <a:srgbClr val="0077C8"/>
                </a:solidFill>
              </a:defRPr>
            </a:lvl1pPr>
          </a:lstStyle>
          <a:p>
            <a:r>
              <a:rPr lang="en-US"/>
              <a:t>Click to edit Master title style</a:t>
            </a:r>
            <a:endParaRPr lang="en-US" dirty="0"/>
          </a:p>
        </p:txBody>
      </p:sp>
      <p:sp>
        <p:nvSpPr>
          <p:cNvPr id="7" name="Text Placeholder 4"/>
          <p:cNvSpPr>
            <a:spLocks noGrp="1"/>
          </p:cNvSpPr>
          <p:nvPr>
            <p:ph type="body" sz="quarter" idx="12"/>
          </p:nvPr>
        </p:nvSpPr>
        <p:spPr>
          <a:xfrm>
            <a:off x="4435365" y="3142593"/>
            <a:ext cx="7480409" cy="3258206"/>
          </a:xfrm>
        </p:spPr>
        <p:txBody>
          <a:bodyPr anchor="t"/>
          <a:lstStyle>
            <a:lvl1pPr>
              <a:buClr>
                <a:srgbClr val="0077C8"/>
              </a:buClr>
              <a:defRPr>
                <a:solidFill>
                  <a:srgbClr val="58595B"/>
                </a:solidFill>
              </a:defRPr>
            </a:lvl1pPr>
            <a:lvl2pPr>
              <a:buClr>
                <a:srgbClr val="0077C8"/>
              </a:buClr>
              <a:defRPr>
                <a:solidFill>
                  <a:srgbClr val="58595B"/>
                </a:solidFill>
              </a:defRPr>
            </a:lvl2pPr>
            <a:lvl3pPr>
              <a:buClr>
                <a:srgbClr val="0077C8"/>
              </a:buClr>
              <a:defRPr>
                <a:solidFill>
                  <a:srgbClr val="58595B"/>
                </a:solidFill>
              </a:defRPr>
            </a:lvl3pPr>
            <a:lvl4pPr>
              <a:buClr>
                <a:srgbClr val="0077C8"/>
              </a:buClr>
              <a:defRPr>
                <a:solidFill>
                  <a:srgbClr val="58595B"/>
                </a:solidFill>
              </a:defRPr>
            </a:lvl4pPr>
            <a:lvl5pPr>
              <a:buClr>
                <a:srgbClr val="0077C8"/>
              </a:buClr>
              <a:defRPr>
                <a:solidFill>
                  <a:srgbClr val="58595B"/>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3"/>
          </p:nvPr>
        </p:nvSpPr>
        <p:spPr>
          <a:xfrm>
            <a:off x="4427733" y="6412007"/>
            <a:ext cx="1710155" cy="365125"/>
          </a:xfrm>
        </p:spPr>
        <p:txBody>
          <a:bodyPr/>
          <a:lstStyle>
            <a:lvl1pPr algn="l">
              <a:defRPr/>
            </a:lvl1pPr>
          </a:lstStyle>
          <a:p>
            <a:fld id="{455A8A2E-26C9-48CC-BB2E-E40BB5F1017D}" type="datetime4">
              <a:rPr lang="en-US" smtClean="0"/>
              <a:t>February 1, 2019</a:t>
            </a:fld>
            <a:endParaRPr lang="en-US" dirty="0"/>
          </a:p>
        </p:txBody>
      </p:sp>
      <p:sp>
        <p:nvSpPr>
          <p:cNvPr id="5" name="Footer Placeholder 4"/>
          <p:cNvSpPr>
            <a:spLocks noGrp="1"/>
          </p:cNvSpPr>
          <p:nvPr>
            <p:ph type="ftr" sz="quarter" idx="14"/>
          </p:nvPr>
        </p:nvSpPr>
        <p:spPr/>
        <p:txBody>
          <a:bodyPr/>
          <a:lstStyle/>
          <a:p>
            <a:r>
              <a:rPr lang="en-US"/>
              <a:t>Micron Confidential</a:t>
            </a:r>
            <a:endParaRPr lang="en-US" dirty="0"/>
          </a:p>
        </p:txBody>
      </p:sp>
      <p:sp>
        <p:nvSpPr>
          <p:cNvPr id="8" name="Slide Number Placeholder 7"/>
          <p:cNvSpPr>
            <a:spLocks noGrp="1"/>
          </p:cNvSpPr>
          <p:nvPr>
            <p:ph type="sldNum" sz="quarter" idx="15"/>
          </p:nvPr>
        </p:nvSpPr>
        <p:spPr/>
        <p:txBody>
          <a:bodyPr/>
          <a:lstStyle/>
          <a:p>
            <a:fld id="{B7E7695C-FCF1-4AA0-9B93-7941FED13DC4}" type="slidenum">
              <a:rPr lang="en-US" smtClean="0"/>
              <a:pPr/>
              <a:t>‹#›</a:t>
            </a:fld>
            <a:endParaRPr lang="en-US" dirty="0"/>
          </a:p>
        </p:txBody>
      </p:sp>
    </p:spTree>
    <p:extLst>
      <p:ext uri="{BB962C8B-B14F-4D97-AF65-F5344CB8AC3E}">
        <p14:creationId xmlns:p14="http://schemas.microsoft.com/office/powerpoint/2010/main" val="2032325631"/>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628788"/>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244858" y="6412007"/>
            <a:ext cx="1710155" cy="365125"/>
          </a:xfrm>
          <a:prstGeom prst="rect">
            <a:avLst/>
          </a:prstGeom>
        </p:spPr>
        <p:txBody>
          <a:bodyPr vert="horz" lIns="91440" tIns="45720" rIns="91440" bIns="45720" rtlCol="0" anchor="ctr"/>
          <a:lstStyle>
            <a:lvl1pPr algn="ctr">
              <a:defRPr sz="900">
                <a:solidFill>
                  <a:srgbClr val="58595B"/>
                </a:solidFill>
                <a:latin typeface="Arial" panose="020B0604020202020204" pitchFamily="34" charset="0"/>
                <a:cs typeface="Arial" panose="020B0604020202020204" pitchFamily="34" charset="0"/>
              </a:defRPr>
            </a:lvl1pPr>
          </a:lstStyle>
          <a:p>
            <a:fld id="{0CFB5DD6-B5A9-42D8-8E78-3203A252046E}" type="datetime4">
              <a:rPr lang="en-US" smtClean="0"/>
              <a:t>February 1, 2019</a:t>
            </a:fld>
            <a:endParaRPr lang="en-US" dirty="0"/>
          </a:p>
        </p:txBody>
      </p:sp>
      <p:sp>
        <p:nvSpPr>
          <p:cNvPr id="5" name="Footer Placeholder 4"/>
          <p:cNvSpPr>
            <a:spLocks noGrp="1"/>
          </p:cNvSpPr>
          <p:nvPr>
            <p:ph type="ftr" sz="quarter" idx="3"/>
          </p:nvPr>
        </p:nvSpPr>
        <p:spPr>
          <a:xfrm>
            <a:off x="838199" y="6412006"/>
            <a:ext cx="1387415" cy="365125"/>
          </a:xfrm>
          <a:prstGeom prst="rect">
            <a:avLst/>
          </a:prstGeom>
        </p:spPr>
        <p:txBody>
          <a:bodyPr vert="horz" lIns="91440" tIns="45720" rIns="91440" bIns="45720" rtlCol="0" anchor="ctr"/>
          <a:lstStyle>
            <a:lvl1pPr algn="l">
              <a:defRPr sz="900">
                <a:solidFill>
                  <a:srgbClr val="58595B"/>
                </a:solidFill>
                <a:latin typeface="Arial" panose="020B0604020202020204" pitchFamily="34" charset="0"/>
                <a:cs typeface="Arial" panose="020B0604020202020204" pitchFamily="34" charset="0"/>
              </a:defRPr>
            </a:lvl1pPr>
          </a:lstStyle>
          <a:p>
            <a:r>
              <a:rPr lang="en-US" dirty="0"/>
              <a:t>Micron Confidential</a:t>
            </a:r>
          </a:p>
        </p:txBody>
      </p:sp>
      <p:sp>
        <p:nvSpPr>
          <p:cNvPr id="6" name="Slide Number Placeholder 5"/>
          <p:cNvSpPr>
            <a:spLocks noGrp="1"/>
          </p:cNvSpPr>
          <p:nvPr>
            <p:ph type="sldNum" sz="quarter" idx="4"/>
          </p:nvPr>
        </p:nvSpPr>
        <p:spPr>
          <a:xfrm>
            <a:off x="1" y="6412007"/>
            <a:ext cx="838198" cy="365125"/>
          </a:xfrm>
          <a:prstGeom prst="rect">
            <a:avLst/>
          </a:prstGeom>
        </p:spPr>
        <p:txBody>
          <a:bodyPr vert="horz" lIns="91440" tIns="45720" rIns="91440" bIns="45720" rtlCol="0" anchor="ctr"/>
          <a:lstStyle>
            <a:lvl1pPr algn="ctr">
              <a:defRPr sz="1100" b="1">
                <a:solidFill>
                  <a:srgbClr val="58595B"/>
                </a:solidFill>
                <a:latin typeface="Arial" panose="020B0604020202020204" pitchFamily="34" charset="0"/>
                <a:cs typeface="Arial" panose="020B0604020202020204" pitchFamily="34" charset="0"/>
              </a:defRPr>
            </a:lvl1pPr>
          </a:lstStyle>
          <a:p>
            <a:fld id="{B7E7695C-FCF1-4AA0-9B93-7941FED13DC4}" type="slidenum">
              <a:rPr lang="en-US" smtClean="0"/>
              <a:pPr/>
              <a:t>‹#›</a:t>
            </a:fld>
            <a:endParaRPr lang="en-US" dirty="0"/>
          </a:p>
        </p:txBody>
      </p:sp>
      <p:pic>
        <p:nvPicPr>
          <p:cNvPr id="8" name="Picture 7"/>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10904472" y="6470076"/>
            <a:ext cx="914400" cy="248898"/>
          </a:xfrm>
          <a:prstGeom prst="rect">
            <a:avLst/>
          </a:prstGeom>
        </p:spPr>
      </p:pic>
    </p:spTree>
    <p:extLst>
      <p:ext uri="{BB962C8B-B14F-4D97-AF65-F5344CB8AC3E}">
        <p14:creationId xmlns:p14="http://schemas.microsoft.com/office/powerpoint/2010/main" val="2600061659"/>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73" r:id="rId4"/>
    <p:sldLayoutId id="2147483651" r:id="rId5"/>
    <p:sldLayoutId id="2147483661" r:id="rId6"/>
    <p:sldLayoutId id="2147483662" r:id="rId7"/>
    <p:sldLayoutId id="2147483701" r:id="rId8"/>
    <p:sldLayoutId id="2147483698" r:id="rId9"/>
    <p:sldLayoutId id="2147483692" r:id="rId10"/>
    <p:sldLayoutId id="2147483693" r:id="rId11"/>
    <p:sldLayoutId id="2147483695" r:id="rId12"/>
    <p:sldLayoutId id="2147483696" r:id="rId13"/>
    <p:sldLayoutId id="2147483672" r:id="rId14"/>
    <p:sldLayoutId id="2147483652" r:id="rId15"/>
    <p:sldLayoutId id="2147483668" r:id="rId16"/>
    <p:sldLayoutId id="2147483671" r:id="rId17"/>
    <p:sldLayoutId id="2147483654" r:id="rId18"/>
    <p:sldLayoutId id="2147483675" r:id="rId19"/>
    <p:sldLayoutId id="2147483655" r:id="rId20"/>
    <p:sldLayoutId id="2147483674" r:id="rId21"/>
    <p:sldLayoutId id="2147483700" r:id="rId22"/>
  </p:sldLayoutIdLst>
  <p:hf hdr="0" dt="0"/>
  <p:txStyles>
    <p:titleStyle>
      <a:lvl1pPr algn="l" defTabSz="914400" rtl="0" eaLnBrk="1" latinLnBrk="0" hangingPunct="1">
        <a:lnSpc>
          <a:spcPct val="90000"/>
        </a:lnSpc>
        <a:spcBef>
          <a:spcPct val="0"/>
        </a:spcBef>
        <a:buNone/>
        <a:defRPr sz="3200" b="1" kern="1200" spc="-150">
          <a:solidFill>
            <a:srgbClr val="58595B"/>
          </a:solidFill>
          <a:latin typeface="+mj-lt"/>
          <a:ea typeface="+mj-ea"/>
          <a:cs typeface="+mj-cs"/>
        </a:defRPr>
      </a:lvl1pPr>
    </p:titleStyle>
    <p:bodyStyle>
      <a:lvl1pPr marL="274320" indent="-274320" algn="l" defTabSz="914400" rtl="0" eaLnBrk="1" latinLnBrk="0" hangingPunct="1">
        <a:lnSpc>
          <a:spcPct val="90000"/>
        </a:lnSpc>
        <a:spcBef>
          <a:spcPts val="1000"/>
        </a:spcBef>
        <a:buClr>
          <a:srgbClr val="0077C8"/>
        </a:buClr>
        <a:buFont typeface="Wingdings" panose="05000000000000000000" pitchFamily="2" charset="2"/>
        <a:buChar char="§"/>
        <a:defRPr sz="2400" kern="1200">
          <a:solidFill>
            <a:srgbClr val="58595B"/>
          </a:solidFill>
          <a:latin typeface="+mn-lt"/>
          <a:ea typeface="+mn-ea"/>
          <a:cs typeface="+mn-cs"/>
        </a:defRPr>
      </a:lvl1pPr>
      <a:lvl2pPr marL="685800" indent="-274320" algn="l" defTabSz="914400" rtl="0" eaLnBrk="1" latinLnBrk="0" hangingPunct="1">
        <a:lnSpc>
          <a:spcPct val="90000"/>
        </a:lnSpc>
        <a:spcBef>
          <a:spcPts val="500"/>
        </a:spcBef>
        <a:buClr>
          <a:srgbClr val="0077C8"/>
        </a:buClr>
        <a:buFont typeface="Arial" panose="020B0604020202020204" pitchFamily="34" charset="0"/>
        <a:buChar char="−"/>
        <a:defRPr sz="2000" kern="1200">
          <a:solidFill>
            <a:srgbClr val="58595B"/>
          </a:solidFill>
          <a:latin typeface="+mn-lt"/>
          <a:ea typeface="+mn-ea"/>
          <a:cs typeface="+mn-cs"/>
        </a:defRPr>
      </a:lvl2pPr>
      <a:lvl3pPr marL="1143000" indent="-274320" algn="l" defTabSz="914400" rtl="0" eaLnBrk="1" latinLnBrk="0" hangingPunct="1">
        <a:lnSpc>
          <a:spcPct val="90000"/>
        </a:lnSpc>
        <a:spcBef>
          <a:spcPts val="500"/>
        </a:spcBef>
        <a:buClr>
          <a:srgbClr val="0077C8"/>
        </a:buClr>
        <a:buFont typeface="Wingdings" panose="05000000000000000000" pitchFamily="2" charset="2"/>
        <a:buChar char="§"/>
        <a:defRPr sz="1800" kern="1200">
          <a:solidFill>
            <a:srgbClr val="58595B"/>
          </a:solidFill>
          <a:latin typeface="+mn-lt"/>
          <a:ea typeface="+mn-ea"/>
          <a:cs typeface="+mn-cs"/>
        </a:defRPr>
      </a:lvl3pPr>
      <a:lvl4pPr marL="1600200" indent="-274320" algn="l" defTabSz="914400" rtl="0" eaLnBrk="1" latinLnBrk="0" hangingPunct="1">
        <a:lnSpc>
          <a:spcPct val="90000"/>
        </a:lnSpc>
        <a:spcBef>
          <a:spcPts val="500"/>
        </a:spcBef>
        <a:buClr>
          <a:srgbClr val="0077C8"/>
        </a:buClr>
        <a:buFont typeface="Arial" panose="020B0604020202020204" pitchFamily="34" charset="0"/>
        <a:buChar char="−"/>
        <a:defRPr sz="1600" kern="1200">
          <a:solidFill>
            <a:srgbClr val="58595B"/>
          </a:solidFill>
          <a:latin typeface="+mn-lt"/>
          <a:ea typeface="+mn-ea"/>
          <a:cs typeface="+mn-cs"/>
        </a:defRPr>
      </a:lvl4pPr>
      <a:lvl5pPr marL="2057400" indent="-274320" algn="l" defTabSz="914400" rtl="0" eaLnBrk="1" latinLnBrk="0" hangingPunct="1">
        <a:lnSpc>
          <a:spcPct val="90000"/>
        </a:lnSpc>
        <a:spcBef>
          <a:spcPts val="500"/>
        </a:spcBef>
        <a:buClr>
          <a:srgbClr val="0077C8"/>
        </a:buClr>
        <a:buFont typeface="Wingdings" panose="05000000000000000000" pitchFamily="2" charset="2"/>
        <a:buChar char="§"/>
        <a:defRPr sz="1400" kern="1200">
          <a:solidFill>
            <a:srgbClr val="58595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628788"/>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Date Placeholder 3"/>
          <p:cNvSpPr>
            <a:spLocks noGrp="1"/>
          </p:cNvSpPr>
          <p:nvPr>
            <p:ph type="dt" sz="half" idx="2"/>
          </p:nvPr>
        </p:nvSpPr>
        <p:spPr>
          <a:xfrm>
            <a:off x="5244858" y="6412007"/>
            <a:ext cx="1710155" cy="365125"/>
          </a:xfrm>
          <a:prstGeom prst="rect">
            <a:avLst/>
          </a:prstGeom>
        </p:spPr>
        <p:txBody>
          <a:bodyPr vert="horz" lIns="91440" tIns="45720" rIns="91440" bIns="45720" rtlCol="0" anchor="ctr"/>
          <a:lstStyle>
            <a:lvl1pPr algn="ctr">
              <a:defRPr sz="900">
                <a:solidFill>
                  <a:srgbClr val="58595B"/>
                </a:solidFill>
                <a:latin typeface="Arial" panose="020B0604020202020204" pitchFamily="34" charset="0"/>
                <a:cs typeface="Arial" panose="020B0604020202020204" pitchFamily="34" charset="0"/>
              </a:defRPr>
            </a:lvl1pPr>
          </a:lstStyle>
          <a:p>
            <a:fld id="{C9AA1E17-0D0A-4F25-BF38-BAACE58E556E}" type="datetime4">
              <a:rPr lang="en-US" smtClean="0"/>
              <a:t>February 1, 2019</a:t>
            </a:fld>
            <a:endParaRPr lang="en-US" dirty="0"/>
          </a:p>
        </p:txBody>
      </p:sp>
      <p:sp>
        <p:nvSpPr>
          <p:cNvPr id="13" name="Footer Placeholder 4"/>
          <p:cNvSpPr>
            <a:spLocks noGrp="1"/>
          </p:cNvSpPr>
          <p:nvPr>
            <p:ph type="ftr" sz="quarter" idx="3"/>
          </p:nvPr>
        </p:nvSpPr>
        <p:spPr>
          <a:xfrm>
            <a:off x="838199" y="6412006"/>
            <a:ext cx="1387415" cy="365125"/>
          </a:xfrm>
          <a:prstGeom prst="rect">
            <a:avLst/>
          </a:prstGeom>
        </p:spPr>
        <p:txBody>
          <a:bodyPr vert="horz" lIns="91440" tIns="45720" rIns="91440" bIns="45720" rtlCol="0" anchor="ctr"/>
          <a:lstStyle>
            <a:lvl1pPr algn="l">
              <a:defRPr sz="900">
                <a:solidFill>
                  <a:srgbClr val="58595B"/>
                </a:solidFill>
                <a:latin typeface="Arial" panose="020B0604020202020204" pitchFamily="34" charset="0"/>
                <a:cs typeface="Arial" panose="020B0604020202020204" pitchFamily="34" charset="0"/>
              </a:defRPr>
            </a:lvl1pPr>
          </a:lstStyle>
          <a:p>
            <a:r>
              <a:rPr lang="en-US" dirty="0"/>
              <a:t>Micron Confidential</a:t>
            </a:r>
          </a:p>
        </p:txBody>
      </p:sp>
      <p:sp>
        <p:nvSpPr>
          <p:cNvPr id="14" name="Slide Number Placeholder 5"/>
          <p:cNvSpPr>
            <a:spLocks noGrp="1"/>
          </p:cNvSpPr>
          <p:nvPr>
            <p:ph type="sldNum" sz="quarter" idx="4"/>
          </p:nvPr>
        </p:nvSpPr>
        <p:spPr>
          <a:xfrm>
            <a:off x="1" y="6412007"/>
            <a:ext cx="838198" cy="365125"/>
          </a:xfrm>
          <a:prstGeom prst="rect">
            <a:avLst/>
          </a:prstGeom>
        </p:spPr>
        <p:txBody>
          <a:bodyPr vert="horz" lIns="91440" tIns="45720" rIns="91440" bIns="45720" rtlCol="0" anchor="ctr"/>
          <a:lstStyle>
            <a:lvl1pPr algn="ctr">
              <a:defRPr sz="1100" b="1">
                <a:solidFill>
                  <a:srgbClr val="58595B"/>
                </a:solidFill>
                <a:latin typeface="Arial" panose="020B0604020202020204" pitchFamily="34" charset="0"/>
                <a:cs typeface="Arial" panose="020B0604020202020204" pitchFamily="34" charset="0"/>
              </a:defRPr>
            </a:lvl1pPr>
          </a:lstStyle>
          <a:p>
            <a:fld id="{B7E7695C-FCF1-4AA0-9B93-7941FED13DC4}" type="slidenum">
              <a:rPr lang="en-US" smtClean="0"/>
              <a:pPr/>
              <a:t>‹#›</a:t>
            </a:fld>
            <a:endParaRPr lang="en-US" dirty="0"/>
          </a:p>
        </p:txBody>
      </p:sp>
      <p:pic>
        <p:nvPicPr>
          <p:cNvPr id="8" name="Picture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904472" y="6470076"/>
            <a:ext cx="914400" cy="248898"/>
          </a:xfrm>
          <a:prstGeom prst="rect">
            <a:avLst/>
          </a:prstGeom>
        </p:spPr>
      </p:pic>
    </p:spTree>
    <p:extLst>
      <p:ext uri="{BB962C8B-B14F-4D97-AF65-F5344CB8AC3E}">
        <p14:creationId xmlns:p14="http://schemas.microsoft.com/office/powerpoint/2010/main" val="1269711580"/>
      </p:ext>
    </p:extLst>
  </p:cSld>
  <p:clrMap bg1="lt1" tx1="dk1" bg2="lt2" tx2="dk2" accent1="accent1" accent2="accent2" accent3="accent3" accent4="accent4" accent5="accent5" accent6="accent6" hlink="hlink" folHlink="folHlink"/>
  <p:sldLayoutIdLst>
    <p:sldLayoutId id="2147483678" r:id="rId1"/>
    <p:sldLayoutId id="2147483680" r:id="rId2"/>
    <p:sldLayoutId id="2147483687" r:id="rId3"/>
    <p:sldLayoutId id="2147483681" r:id="rId4"/>
    <p:sldLayoutId id="2147483683" r:id="rId5"/>
    <p:sldLayoutId id="2147483688" r:id="rId6"/>
  </p:sldLayoutIdLst>
  <p:hf hdr="0" dt="0"/>
  <p:txStyles>
    <p:titleStyle>
      <a:lvl1pPr algn="l" defTabSz="914400" rtl="0" eaLnBrk="1" latinLnBrk="0" hangingPunct="1">
        <a:lnSpc>
          <a:spcPct val="90000"/>
        </a:lnSpc>
        <a:spcBef>
          <a:spcPct val="0"/>
        </a:spcBef>
        <a:buNone/>
        <a:defRPr sz="3200" b="1" kern="1200" spc="-150">
          <a:solidFill>
            <a:srgbClr val="58595B"/>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0077C8"/>
        </a:buClr>
        <a:buFont typeface="Wingdings" panose="05000000000000000000" pitchFamily="2" charset="2"/>
        <a:buChar char="§"/>
        <a:defRPr sz="2400" kern="1200">
          <a:solidFill>
            <a:srgbClr val="58595B"/>
          </a:solidFill>
          <a:latin typeface="+mn-lt"/>
          <a:ea typeface="+mn-ea"/>
          <a:cs typeface="+mn-cs"/>
        </a:defRPr>
      </a:lvl1pPr>
      <a:lvl2pPr marL="685800" indent="-228600" algn="l" defTabSz="914400" rtl="0" eaLnBrk="1" latinLnBrk="0" hangingPunct="1">
        <a:lnSpc>
          <a:spcPct val="90000"/>
        </a:lnSpc>
        <a:spcBef>
          <a:spcPts val="500"/>
        </a:spcBef>
        <a:buClr>
          <a:srgbClr val="0077C8"/>
        </a:buClr>
        <a:buFont typeface="Arial" panose="020B0604020202020204" pitchFamily="34" charset="0"/>
        <a:buChar char="−"/>
        <a:defRPr sz="2000" kern="1200">
          <a:solidFill>
            <a:srgbClr val="58595B"/>
          </a:solidFill>
          <a:latin typeface="+mn-lt"/>
          <a:ea typeface="+mn-ea"/>
          <a:cs typeface="+mn-cs"/>
        </a:defRPr>
      </a:lvl2pPr>
      <a:lvl3pPr marL="1143000" indent="-228600" algn="l" defTabSz="914400" rtl="0" eaLnBrk="1" latinLnBrk="0" hangingPunct="1">
        <a:lnSpc>
          <a:spcPct val="90000"/>
        </a:lnSpc>
        <a:spcBef>
          <a:spcPts val="500"/>
        </a:spcBef>
        <a:buClr>
          <a:srgbClr val="0077C8"/>
        </a:buClr>
        <a:buFont typeface="Wingdings" panose="05000000000000000000" pitchFamily="2" charset="2"/>
        <a:buChar char="§"/>
        <a:defRPr sz="1800" kern="1200">
          <a:solidFill>
            <a:srgbClr val="58595B"/>
          </a:solidFill>
          <a:latin typeface="+mn-lt"/>
          <a:ea typeface="+mn-ea"/>
          <a:cs typeface="+mn-cs"/>
        </a:defRPr>
      </a:lvl3pPr>
      <a:lvl4pPr marL="1600200" indent="-228600" algn="l" defTabSz="914400" rtl="0" eaLnBrk="1" latinLnBrk="0" hangingPunct="1">
        <a:lnSpc>
          <a:spcPct val="90000"/>
        </a:lnSpc>
        <a:spcBef>
          <a:spcPts val="500"/>
        </a:spcBef>
        <a:buClr>
          <a:srgbClr val="0077C8"/>
        </a:buClr>
        <a:buFont typeface="Arial" panose="020B0604020202020204" pitchFamily="34" charset="0"/>
        <a:buChar char="−"/>
        <a:defRPr sz="1600" kern="1200">
          <a:solidFill>
            <a:srgbClr val="58595B"/>
          </a:solidFill>
          <a:latin typeface="+mn-lt"/>
          <a:ea typeface="+mn-ea"/>
          <a:cs typeface="+mn-cs"/>
        </a:defRPr>
      </a:lvl4pPr>
      <a:lvl5pPr marL="2057400" indent="-228600" algn="l" defTabSz="914400" rtl="0" eaLnBrk="1" latinLnBrk="0" hangingPunct="1">
        <a:lnSpc>
          <a:spcPct val="90000"/>
        </a:lnSpc>
        <a:spcBef>
          <a:spcPts val="500"/>
        </a:spcBef>
        <a:buClr>
          <a:srgbClr val="0077C8"/>
        </a:buClr>
        <a:buFont typeface="Wingdings" panose="05000000000000000000" pitchFamily="2" charset="2"/>
        <a:buChar char="§"/>
        <a:defRPr sz="1400" kern="1200">
          <a:solidFill>
            <a:srgbClr val="58595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6.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fslhdppds01/rda_ad/ad_hoc/2018-11-19/10_700482_10_EWMA-Mean_2018111900.html" TargetMode="External"/><Relationship Id="rId7" Type="http://schemas.openxmlformats.org/officeDocument/2006/relationships/image" Target="../media/image37.png"/><Relationship Id="rId2" Type="http://schemas.openxmlformats.org/officeDocument/2006/relationships/hyperlink" Target="http://fslhdppds01/chronic_ad/2018-11-18/10_700482_10_EWMA-Mean_2018111800.html" TargetMode="External"/><Relationship Id="rId1" Type="http://schemas.openxmlformats.org/officeDocument/2006/relationships/slideLayout" Target="../slideLayouts/slideLayout1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16.xml"/><Relationship Id="rId5" Type="http://schemas.openxmlformats.org/officeDocument/2006/relationships/hyperlink" Target="http://fslhdppds01/chronic_ad/2018-12-11/7_234106_16_EWMA-Mean_2018121100.html" TargetMode="External"/><Relationship Id="rId4" Type="http://schemas.openxmlformats.org/officeDocument/2006/relationships/hyperlink" Target="http://fslhdppds01/chronic_ad/ad_hoc/2018-12-11/7_234106_16_EWMA-Mean_2018121100.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6.xml"/><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6.xml"/><Relationship Id="rId5" Type="http://schemas.openxmlformats.org/officeDocument/2006/relationships/hyperlink" Target="http://fslhdppds01/chronic_ad/ad_hoc/2018-11-23/7_261043_1_EWMA-Mean_2018112300.html" TargetMode="External"/><Relationship Id="rId4" Type="http://schemas.openxmlformats.org/officeDocument/2006/relationships/hyperlink" Target="http://fslhdppds01/chronic_ad/2018-11-23/7_261043_1_EWMA-Mean_2018112300.html"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6.xml"/><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hyperlink" Target="https://confluence.micron.com/confluence/display/WWDS/Chronic+AD" TargetMode="External"/><Relationship Id="rId2" Type="http://schemas.openxmlformats.org/officeDocument/2006/relationships/hyperlink" Target="https://confluence.micron.com/confluence/display/WWDS/ORION+AD" TargetMode="External"/><Relationship Id="rId1" Type="http://schemas.openxmlformats.org/officeDocument/2006/relationships/slideLayout" Target="../slideLayouts/slideLayout4.xml"/><Relationship Id="rId6" Type="http://schemas.openxmlformats.org/officeDocument/2006/relationships/hyperlink" Target="https://tableau-apac/#/site/F10FEMFG/views/F10_CHRONIC_OOC_AD_SUMMARY/ChronicAD?:iid=1" TargetMode="External"/><Relationship Id="rId5" Type="http://schemas.openxmlformats.org/officeDocument/2006/relationships/hyperlink" Target="https://tableau-apac/#/site/F10FEMFG/views/F10_QM69A_V2_RDA_OOC_SUMMARY/AD?:iid=1" TargetMode="External"/><Relationship Id="rId4" Type="http://schemas.openxmlformats.org/officeDocument/2006/relationships/hyperlink" Target="https://confluence.micron.com/confluence/display/WWDS/Ongoing+Feature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stats.stackexchange.com/questions/221246/such-thing-as-a-weighted-correlation" TargetMode="External"/><Relationship Id="rId1" Type="http://schemas.openxmlformats.org/officeDocument/2006/relationships/slideLayout" Target="../slideLayouts/slideLayout4.xml"/><Relationship Id="rId4"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t>2/1/2019</a:t>
            </a:r>
          </a:p>
        </p:txBody>
      </p:sp>
      <p:sp>
        <p:nvSpPr>
          <p:cNvPr id="3" name="Text Placeholder 2"/>
          <p:cNvSpPr>
            <a:spLocks noGrp="1"/>
          </p:cNvSpPr>
          <p:nvPr>
            <p:ph type="body" sz="quarter" idx="10"/>
          </p:nvPr>
        </p:nvSpPr>
        <p:spPr/>
        <p:txBody>
          <a:bodyPr/>
          <a:lstStyle/>
          <a:p>
            <a:r>
              <a:rPr lang="en-US" dirty="0"/>
              <a:t>Peng Tan / Siqi Zhou </a:t>
            </a:r>
          </a:p>
        </p:txBody>
      </p:sp>
      <p:sp>
        <p:nvSpPr>
          <p:cNvPr id="4" name="Title 3"/>
          <p:cNvSpPr>
            <a:spLocks noGrp="1"/>
          </p:cNvSpPr>
          <p:nvPr>
            <p:ph type="ctrTitle"/>
          </p:nvPr>
        </p:nvSpPr>
        <p:spPr/>
        <p:txBody>
          <a:bodyPr/>
          <a:lstStyle/>
          <a:p>
            <a:r>
              <a:rPr lang="en-US" dirty="0"/>
              <a:t>ORION AD Update</a:t>
            </a:r>
          </a:p>
        </p:txBody>
      </p:sp>
      <p:sp>
        <p:nvSpPr>
          <p:cNvPr id="5" name="Footer Placeholder 4"/>
          <p:cNvSpPr>
            <a:spLocks noGrp="1"/>
          </p:cNvSpPr>
          <p:nvPr>
            <p:ph type="ftr" sz="quarter" idx="12"/>
          </p:nvPr>
        </p:nvSpPr>
        <p:spPr/>
        <p:txBody>
          <a:bodyPr/>
          <a:lstStyle/>
          <a:p>
            <a:r>
              <a:rPr lang="en-US" dirty="0"/>
              <a:t>Micron Confidential</a:t>
            </a:r>
          </a:p>
        </p:txBody>
      </p:sp>
      <p:sp>
        <p:nvSpPr>
          <p:cNvPr id="6" name="Slide Number Placeholder 5"/>
          <p:cNvSpPr>
            <a:spLocks noGrp="1"/>
          </p:cNvSpPr>
          <p:nvPr>
            <p:ph type="sldNum" sz="quarter" idx="13"/>
          </p:nvPr>
        </p:nvSpPr>
        <p:spPr/>
        <p:txBody>
          <a:bodyPr/>
          <a:lstStyle/>
          <a:p>
            <a:fld id="{B7E7695C-FCF1-4AA0-9B93-7941FED13DC4}" type="slidenum">
              <a:rPr lang="en-US" smtClean="0"/>
              <a:pPr/>
              <a:t>1</a:t>
            </a:fld>
            <a:endParaRPr lang="en-US" dirty="0"/>
          </a:p>
        </p:txBody>
      </p:sp>
    </p:spTree>
    <p:extLst>
      <p:ext uri="{BB962C8B-B14F-4D97-AF65-F5344CB8AC3E}">
        <p14:creationId xmlns:p14="http://schemas.microsoft.com/office/powerpoint/2010/main" val="1770666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8BBB4-F3B0-4FAF-A63E-B9962708AD44}"/>
              </a:ext>
            </a:extLst>
          </p:cNvPr>
          <p:cNvSpPr>
            <a:spLocks noGrp="1"/>
          </p:cNvSpPr>
          <p:nvPr>
            <p:ph type="title"/>
          </p:nvPr>
        </p:nvSpPr>
        <p:spPr/>
        <p:txBody>
          <a:bodyPr/>
          <a:lstStyle/>
          <a:p>
            <a:r>
              <a:rPr lang="en-US" dirty="0"/>
              <a:t>Time weighted analysis</a:t>
            </a:r>
          </a:p>
        </p:txBody>
      </p:sp>
      <p:sp>
        <p:nvSpPr>
          <p:cNvPr id="3" name="Footer Placeholder 2">
            <a:extLst>
              <a:ext uri="{FF2B5EF4-FFF2-40B4-BE49-F238E27FC236}">
                <a16:creationId xmlns:a16="http://schemas.microsoft.com/office/drawing/2014/main" id="{6566F65B-76AA-449F-80D2-FD6E63C13D53}"/>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DBBADC8F-38D7-41B5-90AB-960E7BBAD890}"/>
              </a:ext>
            </a:extLst>
          </p:cNvPr>
          <p:cNvSpPr>
            <a:spLocks noGrp="1"/>
          </p:cNvSpPr>
          <p:nvPr>
            <p:ph type="sldNum" sz="quarter" idx="12"/>
          </p:nvPr>
        </p:nvSpPr>
        <p:spPr/>
        <p:txBody>
          <a:bodyPr/>
          <a:lstStyle/>
          <a:p>
            <a:fld id="{B7E7695C-FCF1-4AA0-9B93-7941FED13DC4}" type="slidenum">
              <a:rPr lang="en-US" smtClean="0"/>
              <a:t>10</a:t>
            </a:fld>
            <a:endParaRPr lang="en-US"/>
          </a:p>
        </p:txBody>
      </p:sp>
      <p:sp>
        <p:nvSpPr>
          <p:cNvPr id="5" name="Text Placeholder 4">
            <a:extLst>
              <a:ext uri="{FF2B5EF4-FFF2-40B4-BE49-F238E27FC236}">
                <a16:creationId xmlns:a16="http://schemas.microsoft.com/office/drawing/2014/main" id="{2140110C-B7B2-41EF-9BE0-7C44FEB239BC}"/>
              </a:ext>
            </a:extLst>
          </p:cNvPr>
          <p:cNvSpPr>
            <a:spLocks noGrp="1"/>
          </p:cNvSpPr>
          <p:nvPr>
            <p:ph type="body" sz="quarter" idx="13"/>
          </p:nvPr>
        </p:nvSpPr>
        <p:spPr/>
        <p:txBody>
          <a:bodyPr/>
          <a:lstStyle/>
          <a:p>
            <a:r>
              <a:rPr lang="en-US" dirty="0"/>
              <a:t>Accuracy improvement; Available in RDA/Chronic OOC AD</a:t>
            </a:r>
          </a:p>
        </p:txBody>
      </p:sp>
      <p:sp>
        <p:nvSpPr>
          <p:cNvPr id="6" name="Content Placeholder 5">
            <a:extLst>
              <a:ext uri="{FF2B5EF4-FFF2-40B4-BE49-F238E27FC236}">
                <a16:creationId xmlns:a16="http://schemas.microsoft.com/office/drawing/2014/main" id="{FDF58ABB-0FE1-4A66-B5CE-735A23AE779F}"/>
              </a:ext>
            </a:extLst>
          </p:cNvPr>
          <p:cNvSpPr>
            <a:spLocks noGrp="1"/>
          </p:cNvSpPr>
          <p:nvPr>
            <p:ph sz="half" idx="1"/>
          </p:nvPr>
        </p:nvSpPr>
        <p:spPr>
          <a:xfrm>
            <a:off x="838200" y="1328714"/>
            <a:ext cx="10515600" cy="4848249"/>
          </a:xfrm>
        </p:spPr>
        <p:txBody>
          <a:bodyPr/>
          <a:lstStyle/>
          <a:p>
            <a:r>
              <a:rPr lang="en-US" sz="1600" dirty="0"/>
              <a:t>RDA user Si Min gave a feedback that AD didn’t flag out equipment KOKUAGAO00.</a:t>
            </a:r>
          </a:p>
          <a:p>
            <a:r>
              <a:rPr lang="en-US" sz="1600" dirty="0"/>
              <a:t>This feature currently is available for both RDA AD and Chronic OOC AD.</a:t>
            </a:r>
          </a:p>
          <a:p>
            <a:pPr lvl="1"/>
            <a:r>
              <a:rPr lang="en-US" sz="1600" dirty="0"/>
              <a:t>AD will focus on the latest OOCs. </a:t>
            </a:r>
          </a:p>
          <a:p>
            <a:pPr lvl="1"/>
            <a:r>
              <a:rPr lang="en-US" sz="1600" dirty="0"/>
              <a:t>Toggles matches in the latest OOC time period will have much higher correlation value than early period. </a:t>
            </a:r>
          </a:p>
          <a:p>
            <a:pPr lvl="1"/>
            <a:r>
              <a:rPr lang="en-US" sz="1600" dirty="0"/>
              <a:t>Current </a:t>
            </a:r>
            <a:r>
              <a:rPr lang="en-US" sz="1600" dirty="0" err="1"/>
              <a:t>Rsquare</a:t>
            </a:r>
            <a:r>
              <a:rPr lang="en-US" sz="1600" dirty="0"/>
              <a:t> value is calculated by this time weighted correlation. The higher </a:t>
            </a:r>
            <a:r>
              <a:rPr lang="en-US" sz="1600" dirty="0" err="1"/>
              <a:t>Rsquare</a:t>
            </a:r>
            <a:r>
              <a:rPr lang="en-US" sz="1600" dirty="0"/>
              <a:t> is, the better match between potential toggles and OOC points. </a:t>
            </a:r>
          </a:p>
          <a:p>
            <a:endParaRPr lang="en-US" dirty="0"/>
          </a:p>
        </p:txBody>
      </p:sp>
      <p:pic>
        <p:nvPicPr>
          <p:cNvPr id="9" name="Picture 8">
            <a:extLst>
              <a:ext uri="{FF2B5EF4-FFF2-40B4-BE49-F238E27FC236}">
                <a16:creationId xmlns:a16="http://schemas.microsoft.com/office/drawing/2014/main" id="{F7BCBD89-DB76-4B00-A333-2B2B271FB0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1906" y="3105761"/>
            <a:ext cx="5670696" cy="2971445"/>
          </a:xfrm>
          <a:prstGeom prst="rect">
            <a:avLst/>
          </a:prstGeom>
        </p:spPr>
      </p:pic>
    </p:spTree>
    <p:extLst>
      <p:ext uri="{BB962C8B-B14F-4D97-AF65-F5344CB8AC3E}">
        <p14:creationId xmlns:p14="http://schemas.microsoft.com/office/powerpoint/2010/main" val="11687804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8788"/>
          </a:xfrm>
        </p:spPr>
        <p:txBody>
          <a:bodyPr/>
          <a:lstStyle/>
          <a:p>
            <a:r>
              <a:rPr lang="en-US" dirty="0"/>
              <a:t>Time weighted analysis</a:t>
            </a:r>
          </a:p>
        </p:txBody>
      </p:sp>
      <p:sp>
        <p:nvSpPr>
          <p:cNvPr id="4" name="Text Placeholder 3"/>
          <p:cNvSpPr>
            <a:spLocks noGrp="1"/>
          </p:cNvSpPr>
          <p:nvPr>
            <p:ph type="body" sz="quarter" idx="13"/>
          </p:nvPr>
        </p:nvSpPr>
        <p:spPr>
          <a:xfrm>
            <a:off x="838200" y="1276350"/>
            <a:ext cx="5020340" cy="561975"/>
          </a:xfrm>
        </p:spPr>
        <p:txBody>
          <a:bodyPr/>
          <a:lstStyle/>
          <a:p>
            <a:r>
              <a:rPr lang="en-US" dirty="0"/>
              <a:t>Before</a:t>
            </a:r>
          </a:p>
        </p:txBody>
      </p:sp>
      <p:sp>
        <p:nvSpPr>
          <p:cNvPr id="6" name="Text Placeholder 5"/>
          <p:cNvSpPr>
            <a:spLocks noGrp="1"/>
          </p:cNvSpPr>
          <p:nvPr>
            <p:ph type="body" sz="quarter" idx="15"/>
          </p:nvPr>
        </p:nvSpPr>
        <p:spPr>
          <a:xfrm>
            <a:off x="6333460" y="1276350"/>
            <a:ext cx="5020340" cy="561975"/>
          </a:xfrm>
        </p:spPr>
        <p:txBody>
          <a:bodyPr/>
          <a:lstStyle/>
          <a:p>
            <a:r>
              <a:rPr lang="en-US" dirty="0"/>
              <a:t>After</a:t>
            </a:r>
          </a:p>
        </p:txBody>
      </p:sp>
      <p:sp>
        <p:nvSpPr>
          <p:cNvPr id="7" name="Footer Placeholder 6"/>
          <p:cNvSpPr>
            <a:spLocks noGrp="1"/>
          </p:cNvSpPr>
          <p:nvPr>
            <p:ph type="ftr" sz="quarter" idx="11"/>
          </p:nvPr>
        </p:nvSpPr>
        <p:spPr/>
        <p:txBody>
          <a:bodyPr/>
          <a:lstStyle/>
          <a:p>
            <a:r>
              <a:rPr lang="en-US"/>
              <a:t>Micron Confidential</a:t>
            </a:r>
          </a:p>
        </p:txBody>
      </p:sp>
      <p:sp>
        <p:nvSpPr>
          <p:cNvPr id="8" name="Slide Number Placeholder 7"/>
          <p:cNvSpPr>
            <a:spLocks noGrp="1"/>
          </p:cNvSpPr>
          <p:nvPr>
            <p:ph type="sldNum" sz="quarter" idx="12"/>
          </p:nvPr>
        </p:nvSpPr>
        <p:spPr/>
        <p:txBody>
          <a:bodyPr/>
          <a:lstStyle/>
          <a:p>
            <a:fld id="{B7E7695C-FCF1-4AA0-9B93-7941FED13DC4}" type="slidenum">
              <a:rPr lang="en-US" smtClean="0"/>
              <a:t>11</a:t>
            </a:fld>
            <a:endParaRPr lang="en-US"/>
          </a:p>
        </p:txBody>
      </p:sp>
      <p:sp>
        <p:nvSpPr>
          <p:cNvPr id="9" name="Rectangle 8">
            <a:extLst>
              <a:ext uri="{FF2B5EF4-FFF2-40B4-BE49-F238E27FC236}">
                <a16:creationId xmlns:a16="http://schemas.microsoft.com/office/drawing/2014/main" id="{356FAC06-D2A6-492C-A226-A0F82C2FF911}"/>
              </a:ext>
            </a:extLst>
          </p:cNvPr>
          <p:cNvSpPr/>
          <p:nvPr/>
        </p:nvSpPr>
        <p:spPr>
          <a:xfrm>
            <a:off x="838199" y="821525"/>
            <a:ext cx="6935617" cy="400110"/>
          </a:xfrm>
          <a:prstGeom prst="rect">
            <a:avLst/>
          </a:prstGeom>
        </p:spPr>
        <p:txBody>
          <a:bodyPr wrap="none">
            <a:spAutoFit/>
          </a:bodyPr>
          <a:lstStyle/>
          <a:p>
            <a:r>
              <a:rPr lang="en-US" sz="2000" dirty="0"/>
              <a:t>Accuracy improvement; Available in RDA/Chronic OOC AD</a:t>
            </a:r>
          </a:p>
        </p:txBody>
      </p:sp>
      <p:pic>
        <p:nvPicPr>
          <p:cNvPr id="10" name="Picture 9">
            <a:extLst>
              <a:ext uri="{FF2B5EF4-FFF2-40B4-BE49-F238E27FC236}">
                <a16:creationId xmlns:a16="http://schemas.microsoft.com/office/drawing/2014/main" id="{AFFA1D09-F25F-4825-A585-46306902BD08}"/>
              </a:ext>
            </a:extLst>
          </p:cNvPr>
          <p:cNvPicPr>
            <a:picLocks noChangeAspect="1"/>
          </p:cNvPicPr>
          <p:nvPr/>
        </p:nvPicPr>
        <p:blipFill>
          <a:blip r:embed="rId2"/>
          <a:stretch>
            <a:fillRect/>
          </a:stretch>
        </p:blipFill>
        <p:spPr>
          <a:xfrm>
            <a:off x="6181224" y="1916430"/>
            <a:ext cx="5491357" cy="1255663"/>
          </a:xfrm>
          <a:prstGeom prst="rect">
            <a:avLst/>
          </a:prstGeom>
        </p:spPr>
      </p:pic>
      <p:pic>
        <p:nvPicPr>
          <p:cNvPr id="13" name="Picture 12">
            <a:extLst>
              <a:ext uri="{FF2B5EF4-FFF2-40B4-BE49-F238E27FC236}">
                <a16:creationId xmlns:a16="http://schemas.microsoft.com/office/drawing/2014/main" id="{E2C38E7F-E669-4896-A385-19923BCC5867}"/>
              </a:ext>
            </a:extLst>
          </p:cNvPr>
          <p:cNvPicPr>
            <a:picLocks noChangeAspect="1"/>
          </p:cNvPicPr>
          <p:nvPr/>
        </p:nvPicPr>
        <p:blipFill>
          <a:blip r:embed="rId3"/>
          <a:stretch>
            <a:fillRect/>
          </a:stretch>
        </p:blipFill>
        <p:spPr>
          <a:xfrm>
            <a:off x="6333460" y="3361186"/>
            <a:ext cx="5193013" cy="2520387"/>
          </a:xfrm>
          <a:prstGeom prst="rect">
            <a:avLst/>
          </a:prstGeom>
        </p:spPr>
      </p:pic>
      <p:pic>
        <p:nvPicPr>
          <p:cNvPr id="3" name="Picture 2">
            <a:extLst>
              <a:ext uri="{FF2B5EF4-FFF2-40B4-BE49-F238E27FC236}">
                <a16:creationId xmlns:a16="http://schemas.microsoft.com/office/drawing/2014/main" id="{5AC3CBFA-319F-437E-93A4-198E28E66375}"/>
              </a:ext>
            </a:extLst>
          </p:cNvPr>
          <p:cNvPicPr>
            <a:picLocks noChangeAspect="1"/>
          </p:cNvPicPr>
          <p:nvPr/>
        </p:nvPicPr>
        <p:blipFill>
          <a:blip r:embed="rId4"/>
          <a:stretch>
            <a:fillRect/>
          </a:stretch>
        </p:blipFill>
        <p:spPr>
          <a:xfrm>
            <a:off x="838199" y="1916430"/>
            <a:ext cx="5021006" cy="1135820"/>
          </a:xfrm>
          <a:prstGeom prst="rect">
            <a:avLst/>
          </a:prstGeom>
        </p:spPr>
      </p:pic>
      <p:pic>
        <p:nvPicPr>
          <p:cNvPr id="5" name="Picture 4">
            <a:extLst>
              <a:ext uri="{FF2B5EF4-FFF2-40B4-BE49-F238E27FC236}">
                <a16:creationId xmlns:a16="http://schemas.microsoft.com/office/drawing/2014/main" id="{F786CFAE-2E5F-469D-A6A3-F488C85B835D}"/>
              </a:ext>
            </a:extLst>
          </p:cNvPr>
          <p:cNvPicPr>
            <a:picLocks noChangeAspect="1"/>
          </p:cNvPicPr>
          <p:nvPr/>
        </p:nvPicPr>
        <p:blipFill>
          <a:blip r:embed="rId5"/>
          <a:stretch>
            <a:fillRect/>
          </a:stretch>
        </p:blipFill>
        <p:spPr>
          <a:xfrm>
            <a:off x="838199" y="3447469"/>
            <a:ext cx="4940062" cy="2347847"/>
          </a:xfrm>
          <a:prstGeom prst="rect">
            <a:avLst/>
          </a:prstGeom>
        </p:spPr>
      </p:pic>
    </p:spTree>
    <p:extLst>
      <p:ext uri="{BB962C8B-B14F-4D97-AF65-F5344CB8AC3E}">
        <p14:creationId xmlns:p14="http://schemas.microsoft.com/office/powerpoint/2010/main" val="749925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88AFA-BA1C-4455-96AD-C2A6C86FB563}"/>
              </a:ext>
            </a:extLst>
          </p:cNvPr>
          <p:cNvSpPr>
            <a:spLocks noGrp="1"/>
          </p:cNvSpPr>
          <p:nvPr>
            <p:ph type="title"/>
          </p:nvPr>
        </p:nvSpPr>
        <p:spPr/>
        <p:txBody>
          <a:bodyPr/>
          <a:lstStyle/>
          <a:p>
            <a:r>
              <a:rPr lang="en-US" dirty="0"/>
              <a:t>FMEA</a:t>
            </a:r>
          </a:p>
        </p:txBody>
      </p:sp>
      <p:sp>
        <p:nvSpPr>
          <p:cNvPr id="3" name="Footer Placeholder 2">
            <a:extLst>
              <a:ext uri="{FF2B5EF4-FFF2-40B4-BE49-F238E27FC236}">
                <a16:creationId xmlns:a16="http://schemas.microsoft.com/office/drawing/2014/main" id="{73EC1210-14F9-464F-9830-04E464877AF0}"/>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C1BA1F9F-84D0-4293-B27B-42C2F5D98FB2}"/>
              </a:ext>
            </a:extLst>
          </p:cNvPr>
          <p:cNvSpPr>
            <a:spLocks noGrp="1"/>
          </p:cNvSpPr>
          <p:nvPr>
            <p:ph type="sldNum" sz="quarter" idx="12"/>
          </p:nvPr>
        </p:nvSpPr>
        <p:spPr/>
        <p:txBody>
          <a:bodyPr/>
          <a:lstStyle/>
          <a:p>
            <a:fld id="{B7E7695C-FCF1-4AA0-9B93-7941FED13DC4}" type="slidenum">
              <a:rPr lang="en-US" smtClean="0"/>
              <a:t>12</a:t>
            </a:fld>
            <a:endParaRPr lang="en-US"/>
          </a:p>
        </p:txBody>
      </p:sp>
      <p:sp>
        <p:nvSpPr>
          <p:cNvPr id="5" name="Text Placeholder 4">
            <a:extLst>
              <a:ext uri="{FF2B5EF4-FFF2-40B4-BE49-F238E27FC236}">
                <a16:creationId xmlns:a16="http://schemas.microsoft.com/office/drawing/2014/main" id="{8A3F3F5E-0965-42B7-9ACD-D7FA7B2C9220}"/>
              </a:ext>
            </a:extLst>
          </p:cNvPr>
          <p:cNvSpPr>
            <a:spLocks noGrp="1"/>
          </p:cNvSpPr>
          <p:nvPr>
            <p:ph type="body" sz="quarter" idx="13"/>
          </p:nvPr>
        </p:nvSpPr>
        <p:spPr/>
        <p:txBody>
          <a:bodyPr/>
          <a:lstStyle/>
          <a:p>
            <a:r>
              <a:rPr lang="en-US" dirty="0"/>
              <a:t>Accuracy improvement; Available in RDA AD</a:t>
            </a:r>
          </a:p>
        </p:txBody>
      </p:sp>
      <p:sp>
        <p:nvSpPr>
          <p:cNvPr id="6" name="Content Placeholder 5">
            <a:extLst>
              <a:ext uri="{FF2B5EF4-FFF2-40B4-BE49-F238E27FC236}">
                <a16:creationId xmlns:a16="http://schemas.microsoft.com/office/drawing/2014/main" id="{41F09936-FCD4-4C69-BBE8-5E5DAFB10659}"/>
              </a:ext>
            </a:extLst>
          </p:cNvPr>
          <p:cNvSpPr>
            <a:spLocks noGrp="1"/>
          </p:cNvSpPr>
          <p:nvPr>
            <p:ph sz="half" idx="1"/>
          </p:nvPr>
        </p:nvSpPr>
        <p:spPr/>
        <p:txBody>
          <a:bodyPr/>
          <a:lstStyle/>
          <a:p>
            <a:r>
              <a:rPr lang="en-US" sz="1600" dirty="0"/>
              <a:t>This feature currently is only available for RDA AD.</a:t>
            </a:r>
          </a:p>
          <a:p>
            <a:pPr lvl="1"/>
            <a:r>
              <a:rPr lang="en-US" sz="1600" dirty="0"/>
              <a:t>A list contains measurement step, process step and corresponding channel id. </a:t>
            </a:r>
          </a:p>
          <a:p>
            <a:pPr lvl="1"/>
            <a:r>
              <a:rPr lang="en-US" sz="1600" dirty="0"/>
              <a:t>This list is prepared by RDA team so far. </a:t>
            </a:r>
          </a:p>
          <a:p>
            <a:pPr lvl="1"/>
            <a:r>
              <a:rPr lang="en-US" sz="1600" dirty="0"/>
              <a:t>AD will check whether channel id is in the list and mark corresponding process step as </a:t>
            </a:r>
            <a:r>
              <a:rPr lang="en-US" sz="1600" b="1" i="1" u="sng" dirty="0"/>
              <a:t>FMEA</a:t>
            </a:r>
            <a:r>
              <a:rPr lang="en-US" sz="1600" dirty="0"/>
              <a:t> step.</a:t>
            </a:r>
          </a:p>
          <a:p>
            <a:r>
              <a:rPr lang="en-US" sz="1600" dirty="0"/>
              <a:t>FMEA List Example</a:t>
            </a:r>
          </a:p>
        </p:txBody>
      </p:sp>
      <p:graphicFrame>
        <p:nvGraphicFramePr>
          <p:cNvPr id="7" name="Table 6">
            <a:extLst>
              <a:ext uri="{FF2B5EF4-FFF2-40B4-BE49-F238E27FC236}">
                <a16:creationId xmlns:a16="http://schemas.microsoft.com/office/drawing/2014/main" id="{AF612DDE-B702-4372-82CB-75544E3041BF}"/>
              </a:ext>
            </a:extLst>
          </p:cNvPr>
          <p:cNvGraphicFramePr>
            <a:graphicFrameLocks noGrp="1"/>
          </p:cNvGraphicFramePr>
          <p:nvPr>
            <p:extLst>
              <p:ext uri="{D42A27DB-BD31-4B8C-83A1-F6EECF244321}">
                <p14:modId xmlns:p14="http://schemas.microsoft.com/office/powerpoint/2010/main" val="2736557659"/>
              </p:ext>
            </p:extLst>
          </p:nvPr>
        </p:nvGraphicFramePr>
        <p:xfrm>
          <a:off x="947563" y="3262087"/>
          <a:ext cx="5656906" cy="2276701"/>
        </p:xfrm>
        <a:graphic>
          <a:graphicData uri="http://schemas.openxmlformats.org/drawingml/2006/table">
            <a:tbl>
              <a:tblPr/>
              <a:tblGrid>
                <a:gridCol w="2744291">
                  <a:extLst>
                    <a:ext uri="{9D8B030D-6E8A-4147-A177-3AD203B41FA5}">
                      <a16:colId xmlns:a16="http://schemas.microsoft.com/office/drawing/2014/main" val="3030013321"/>
                    </a:ext>
                  </a:extLst>
                </a:gridCol>
                <a:gridCol w="1663236">
                  <a:extLst>
                    <a:ext uri="{9D8B030D-6E8A-4147-A177-3AD203B41FA5}">
                      <a16:colId xmlns:a16="http://schemas.microsoft.com/office/drawing/2014/main" val="835004980"/>
                    </a:ext>
                  </a:extLst>
                </a:gridCol>
                <a:gridCol w="1249379">
                  <a:extLst>
                    <a:ext uri="{9D8B030D-6E8A-4147-A177-3AD203B41FA5}">
                      <a16:colId xmlns:a16="http://schemas.microsoft.com/office/drawing/2014/main" val="2822073708"/>
                    </a:ext>
                  </a:extLst>
                </a:gridCol>
              </a:tblGrid>
              <a:tr h="201733">
                <a:tc>
                  <a:txBody>
                    <a:bodyPr/>
                    <a:lstStyle/>
                    <a:p>
                      <a:pPr algn="l" fontAlgn="b"/>
                      <a:r>
                        <a:rPr lang="en-US" sz="1000" b="1" i="0" u="none" strike="noStrike" dirty="0">
                          <a:solidFill>
                            <a:srgbClr val="000000"/>
                          </a:solidFill>
                          <a:effectLst/>
                          <a:latin typeface="Segoe UI" panose="020B0502040204020203" pitchFamily="34" charset="0"/>
                        </a:rPr>
                        <a:t>Measurement Step</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dirty="0">
                          <a:solidFill>
                            <a:srgbClr val="000000"/>
                          </a:solidFill>
                          <a:effectLst/>
                          <a:latin typeface="Segoe UI" panose="020B0502040204020203" pitchFamily="34" charset="0"/>
                        </a:rPr>
                        <a:t>Process Step</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a:solidFill>
                            <a:srgbClr val="000000"/>
                          </a:solidFill>
                          <a:effectLst/>
                          <a:latin typeface="Segoe UI" panose="020B0502040204020203" pitchFamily="34" charset="0"/>
                        </a:rPr>
                        <a:t>Channel Id</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0564097"/>
                  </a:ext>
                </a:extLst>
              </a:tr>
              <a:tr h="172914">
                <a:tc>
                  <a:txBody>
                    <a:bodyPr/>
                    <a:lstStyle/>
                    <a:p>
                      <a:pPr algn="l" fontAlgn="b"/>
                      <a:r>
                        <a:rPr lang="en-US" sz="1000" b="0" i="0" u="none" strike="noStrike">
                          <a:solidFill>
                            <a:srgbClr val="000000"/>
                          </a:solidFill>
                          <a:effectLst/>
                          <a:latin typeface="Calibri" panose="020F0502020204030204" pitchFamily="34" charset="0"/>
                        </a:rPr>
                        <a:t>1000-82 PASS PHOTO MACRO INSP</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3010-82 PASS PHOTO</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716608</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6536692"/>
                  </a:ext>
                </a:extLst>
              </a:tr>
              <a:tr h="172914">
                <a:tc>
                  <a:txBody>
                    <a:bodyPr/>
                    <a:lstStyle/>
                    <a:p>
                      <a:pPr algn="l" fontAlgn="b"/>
                      <a:r>
                        <a:rPr lang="en-US" sz="1000" b="0" i="0" u="none" strike="noStrike">
                          <a:solidFill>
                            <a:srgbClr val="000000"/>
                          </a:solidFill>
                          <a:effectLst/>
                          <a:latin typeface="Calibri" panose="020F0502020204030204" pitchFamily="34" charset="0"/>
                        </a:rPr>
                        <a:t>1000-82 PASS PHOTO MACRO INSP</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3010-82 PASS PHOTO</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716609</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05041350"/>
                  </a:ext>
                </a:extLst>
              </a:tr>
              <a:tr h="172914">
                <a:tc>
                  <a:txBody>
                    <a:bodyPr/>
                    <a:lstStyle/>
                    <a:p>
                      <a:pPr algn="l" fontAlgn="b"/>
                      <a:r>
                        <a:rPr lang="en-US" sz="1000" b="0" i="0" u="none" strike="noStrike">
                          <a:solidFill>
                            <a:srgbClr val="000000"/>
                          </a:solidFill>
                          <a:effectLst/>
                          <a:latin typeface="Calibri" panose="020F0502020204030204" pitchFamily="34" charset="0"/>
                        </a:rPr>
                        <a:t>1000-82 PASS PHOTO MACRO INSP</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3010-82 PASS PHOTO</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716610</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03997906"/>
                  </a:ext>
                </a:extLst>
              </a:tr>
              <a:tr h="172914">
                <a:tc>
                  <a:txBody>
                    <a:bodyPr/>
                    <a:lstStyle/>
                    <a:p>
                      <a:pPr algn="l" fontAlgn="b"/>
                      <a:r>
                        <a:rPr lang="en-US" sz="1000" b="0" i="0" u="none" strike="noStrike">
                          <a:solidFill>
                            <a:srgbClr val="000000"/>
                          </a:solidFill>
                          <a:effectLst/>
                          <a:latin typeface="Calibri" panose="020F0502020204030204" pitchFamily="34" charset="0"/>
                        </a:rPr>
                        <a:t>1000-82 PASS POLYIMIDE ANNEAL 2 WIS INSP</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3010-82 PASS PHOTO</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716616</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0130666"/>
                  </a:ext>
                </a:extLst>
              </a:tr>
              <a:tr h="172914">
                <a:tc>
                  <a:txBody>
                    <a:bodyPr/>
                    <a:lstStyle/>
                    <a:p>
                      <a:pPr algn="l" fontAlgn="b"/>
                      <a:r>
                        <a:rPr lang="en-US" sz="1000" b="0" i="0" u="none" strike="noStrike">
                          <a:solidFill>
                            <a:srgbClr val="000000"/>
                          </a:solidFill>
                          <a:effectLst/>
                          <a:latin typeface="Calibri" panose="020F0502020204030204" pitchFamily="34" charset="0"/>
                        </a:rPr>
                        <a:t>1000-82 PASS POLYIMIDE ANNEAL 2 WIS INSP</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3010-82 PASS PHOTO</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716617</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26719352"/>
                  </a:ext>
                </a:extLst>
              </a:tr>
              <a:tr h="172914">
                <a:tc>
                  <a:txBody>
                    <a:bodyPr/>
                    <a:lstStyle/>
                    <a:p>
                      <a:pPr algn="l" fontAlgn="b"/>
                      <a:r>
                        <a:rPr lang="en-US" sz="1000" b="0" i="0" u="none" strike="noStrike">
                          <a:solidFill>
                            <a:srgbClr val="000000"/>
                          </a:solidFill>
                          <a:effectLst/>
                          <a:latin typeface="Calibri" panose="020F0502020204030204" pitchFamily="34" charset="0"/>
                        </a:rPr>
                        <a:t>1000-82 PASS POLYIMIDE ANNEAL 2 WIS INSP</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3010-82 PASS PHOTO</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716618</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5574018"/>
                  </a:ext>
                </a:extLst>
              </a:tr>
              <a:tr h="172914">
                <a:tc>
                  <a:txBody>
                    <a:bodyPr/>
                    <a:lstStyle/>
                    <a:p>
                      <a:pPr algn="l" fontAlgn="b"/>
                      <a:r>
                        <a:rPr lang="en-US" sz="1000" b="0" i="0" u="none" strike="noStrike">
                          <a:solidFill>
                            <a:srgbClr val="000000"/>
                          </a:solidFill>
                          <a:effectLst/>
                          <a:latin typeface="Calibri" panose="020F0502020204030204" pitchFamily="34" charset="0"/>
                        </a:rPr>
                        <a:t>1000-02 ALIGN MARK INSITU DRY STRIP MICRO INSP</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5200-23 PERIPH OXIDE CMP</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716622</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68224393"/>
                  </a:ext>
                </a:extLst>
              </a:tr>
              <a:tr h="172914">
                <a:tc>
                  <a:txBody>
                    <a:bodyPr/>
                    <a:lstStyle/>
                    <a:p>
                      <a:pPr algn="l" fontAlgn="b"/>
                      <a:r>
                        <a:rPr lang="en-US" sz="1000" b="0" i="0" u="none" strike="noStrike">
                          <a:solidFill>
                            <a:srgbClr val="000000"/>
                          </a:solidFill>
                          <a:effectLst/>
                          <a:latin typeface="Calibri" panose="020F0502020204030204" pitchFamily="34" charset="0"/>
                        </a:rPr>
                        <a:t>1000-02 ALIGN MARK INSITU DRY STRIP MICRO INSP</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5200-23 PERIPH OXIDE CMP</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716623</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7607449"/>
                  </a:ext>
                </a:extLst>
              </a:tr>
              <a:tr h="172914">
                <a:tc>
                  <a:txBody>
                    <a:bodyPr/>
                    <a:lstStyle/>
                    <a:p>
                      <a:pPr algn="l" fontAlgn="b"/>
                      <a:r>
                        <a:rPr lang="en-US" sz="1000" b="0" i="0" u="none" strike="noStrike">
                          <a:solidFill>
                            <a:srgbClr val="000000"/>
                          </a:solidFill>
                          <a:effectLst/>
                          <a:latin typeface="Calibri" panose="020F0502020204030204" pitchFamily="34" charset="0"/>
                        </a:rPr>
                        <a:t>1000-02 ALIGN MARK INSITU DRY STRIP MICRO INSP</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5200-23 PERIPH OXIDE CMP</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716624</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5764142"/>
                  </a:ext>
                </a:extLst>
              </a:tr>
              <a:tr h="172914">
                <a:tc>
                  <a:txBody>
                    <a:bodyPr/>
                    <a:lstStyle/>
                    <a:p>
                      <a:pPr algn="l" fontAlgn="b"/>
                      <a:r>
                        <a:rPr lang="nl-NL" sz="1000" b="0" i="0" u="none" strike="noStrike">
                          <a:solidFill>
                            <a:srgbClr val="000000"/>
                          </a:solidFill>
                          <a:effectLst/>
                          <a:latin typeface="Calibri" panose="020F0502020204030204" pitchFamily="34" charset="0"/>
                        </a:rPr>
                        <a:t>1000-28 W0 METAL SPUTTER MICRO INSP</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3010-28 W0 PHOTO</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716628</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1543198"/>
                  </a:ext>
                </a:extLst>
              </a:tr>
              <a:tr h="172914">
                <a:tc>
                  <a:txBody>
                    <a:bodyPr/>
                    <a:lstStyle/>
                    <a:p>
                      <a:pPr algn="l" fontAlgn="b"/>
                      <a:r>
                        <a:rPr lang="nl-NL" sz="1000" b="0" i="0" u="none" strike="noStrike">
                          <a:solidFill>
                            <a:srgbClr val="000000"/>
                          </a:solidFill>
                          <a:effectLst/>
                          <a:latin typeface="Calibri" panose="020F0502020204030204" pitchFamily="34" charset="0"/>
                        </a:rPr>
                        <a:t>1000-28 W0 METAL SPUTTER MICRO INSP</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3010-28 W0 PHOTO</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716631</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9680967"/>
                  </a:ext>
                </a:extLst>
              </a:tr>
              <a:tr h="172914">
                <a:tc>
                  <a:txBody>
                    <a:bodyPr/>
                    <a:lstStyle/>
                    <a:p>
                      <a:pPr algn="l" fontAlgn="b"/>
                      <a:r>
                        <a:rPr lang="nl-NL" sz="1000" b="0" i="0" u="none" strike="noStrike" dirty="0">
                          <a:solidFill>
                            <a:srgbClr val="000000"/>
                          </a:solidFill>
                          <a:effectLst/>
                          <a:latin typeface="Calibri" panose="020F0502020204030204" pitchFamily="34" charset="0"/>
                        </a:rPr>
                        <a:t>1000-28 W0 METAL SPUTTER MICRO INSP</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3010-28 W0 PHOTO</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716632</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4587457"/>
                  </a:ext>
                </a:extLst>
              </a:tr>
            </a:tbl>
          </a:graphicData>
        </a:graphic>
      </p:graphicFrame>
      <p:pic>
        <p:nvPicPr>
          <p:cNvPr id="8" name="Picture 7">
            <a:extLst>
              <a:ext uri="{FF2B5EF4-FFF2-40B4-BE49-F238E27FC236}">
                <a16:creationId xmlns:a16="http://schemas.microsoft.com/office/drawing/2014/main" id="{6502A8DB-7E13-4F36-9C66-9AA5ED827AB3}"/>
              </a:ext>
            </a:extLst>
          </p:cNvPr>
          <p:cNvPicPr>
            <a:picLocks noChangeAspect="1"/>
          </p:cNvPicPr>
          <p:nvPr/>
        </p:nvPicPr>
        <p:blipFill>
          <a:blip r:embed="rId2"/>
          <a:stretch>
            <a:fillRect/>
          </a:stretch>
        </p:blipFill>
        <p:spPr>
          <a:xfrm>
            <a:off x="7047170" y="3773475"/>
            <a:ext cx="4306630" cy="1253923"/>
          </a:xfrm>
          <a:prstGeom prst="rect">
            <a:avLst/>
          </a:prstGeom>
        </p:spPr>
      </p:pic>
    </p:spTree>
    <p:extLst>
      <p:ext uri="{BB962C8B-B14F-4D97-AF65-F5344CB8AC3E}">
        <p14:creationId xmlns:p14="http://schemas.microsoft.com/office/powerpoint/2010/main" val="1379466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3DE88-6678-4FDA-9C2D-1DD39F7511DD}"/>
              </a:ext>
            </a:extLst>
          </p:cNvPr>
          <p:cNvSpPr>
            <a:spLocks noGrp="1"/>
          </p:cNvSpPr>
          <p:nvPr>
            <p:ph type="title"/>
          </p:nvPr>
        </p:nvSpPr>
        <p:spPr/>
        <p:txBody>
          <a:bodyPr/>
          <a:lstStyle/>
          <a:p>
            <a:r>
              <a:rPr lang="en-US" dirty="0"/>
              <a:t>Domain knowledge</a:t>
            </a:r>
          </a:p>
        </p:txBody>
      </p:sp>
      <p:sp>
        <p:nvSpPr>
          <p:cNvPr id="3" name="Footer Placeholder 2">
            <a:extLst>
              <a:ext uri="{FF2B5EF4-FFF2-40B4-BE49-F238E27FC236}">
                <a16:creationId xmlns:a16="http://schemas.microsoft.com/office/drawing/2014/main" id="{8FF2A1C2-6DF1-47A3-A2E8-3A0AB52997C2}"/>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644A81C3-3163-4E2E-8CD6-B48CB1E5FBCD}"/>
              </a:ext>
            </a:extLst>
          </p:cNvPr>
          <p:cNvSpPr>
            <a:spLocks noGrp="1"/>
          </p:cNvSpPr>
          <p:nvPr>
            <p:ph type="sldNum" sz="quarter" idx="12"/>
          </p:nvPr>
        </p:nvSpPr>
        <p:spPr/>
        <p:txBody>
          <a:bodyPr/>
          <a:lstStyle/>
          <a:p>
            <a:fld id="{B7E7695C-FCF1-4AA0-9B93-7941FED13DC4}" type="slidenum">
              <a:rPr lang="en-US" smtClean="0"/>
              <a:t>13</a:t>
            </a:fld>
            <a:endParaRPr lang="en-US"/>
          </a:p>
        </p:txBody>
      </p:sp>
      <p:sp>
        <p:nvSpPr>
          <p:cNvPr id="5" name="Text Placeholder 4">
            <a:extLst>
              <a:ext uri="{FF2B5EF4-FFF2-40B4-BE49-F238E27FC236}">
                <a16:creationId xmlns:a16="http://schemas.microsoft.com/office/drawing/2014/main" id="{505EC5E3-6988-46D2-890C-AB1D9A6C6233}"/>
              </a:ext>
            </a:extLst>
          </p:cNvPr>
          <p:cNvSpPr>
            <a:spLocks noGrp="1"/>
          </p:cNvSpPr>
          <p:nvPr>
            <p:ph type="body" sz="quarter" idx="13"/>
          </p:nvPr>
        </p:nvSpPr>
        <p:spPr/>
        <p:txBody>
          <a:bodyPr/>
          <a:lstStyle/>
          <a:p>
            <a:r>
              <a:rPr lang="en-US" dirty="0"/>
              <a:t>Accuracy improvement; Available in RDA AD /Chronic OOC AD</a:t>
            </a:r>
          </a:p>
        </p:txBody>
      </p:sp>
      <p:sp>
        <p:nvSpPr>
          <p:cNvPr id="7" name="Content Placeholder 5">
            <a:extLst>
              <a:ext uri="{FF2B5EF4-FFF2-40B4-BE49-F238E27FC236}">
                <a16:creationId xmlns:a16="http://schemas.microsoft.com/office/drawing/2014/main" id="{8459C8F7-2B2D-4963-BB63-5187C3EA33EE}"/>
              </a:ext>
            </a:extLst>
          </p:cNvPr>
          <p:cNvSpPr>
            <a:spLocks noGrp="1"/>
          </p:cNvSpPr>
          <p:nvPr>
            <p:ph sz="half" idx="1"/>
          </p:nvPr>
        </p:nvSpPr>
        <p:spPr/>
        <p:txBody>
          <a:bodyPr/>
          <a:lstStyle/>
          <a:p>
            <a:r>
              <a:rPr lang="en-US" sz="1600" dirty="0"/>
              <a:t>This feature currently is both RDA AD and Chronic OOC AD.</a:t>
            </a:r>
          </a:p>
          <a:p>
            <a:pPr lvl="1"/>
            <a:r>
              <a:rPr lang="en-US" sz="1600" dirty="0"/>
              <a:t>A list contains RDA defect parameter and corresponding process step pattern.</a:t>
            </a:r>
          </a:p>
          <a:p>
            <a:pPr lvl="1"/>
            <a:r>
              <a:rPr lang="en-US" sz="1600" dirty="0"/>
              <a:t>This list is prepared by RDA team so far. </a:t>
            </a:r>
          </a:p>
          <a:p>
            <a:pPr lvl="1"/>
            <a:r>
              <a:rPr lang="en-US" sz="1600" dirty="0"/>
              <a:t>AD will check whether defect parameter is in the list and mark corresponding process step as </a:t>
            </a:r>
            <a:r>
              <a:rPr lang="en-US" sz="1600" b="1" i="1" u="sng" dirty="0"/>
              <a:t>Domain Knowledge</a:t>
            </a:r>
            <a:r>
              <a:rPr lang="en-US" sz="1600" dirty="0"/>
              <a:t> step.</a:t>
            </a:r>
          </a:p>
          <a:p>
            <a:r>
              <a:rPr lang="en-US" sz="1600" dirty="0"/>
              <a:t>Domain Knowledge Example:</a:t>
            </a:r>
          </a:p>
          <a:p>
            <a:pPr lvl="1"/>
            <a:r>
              <a:rPr lang="en-US" sz="1600" dirty="0"/>
              <a:t>“CB_32_RESIDUAL_FILM”: current loop CMP, WP or WET ETCH steps.</a:t>
            </a:r>
          </a:p>
          <a:p>
            <a:pPr lvl="1"/>
            <a:r>
              <a:rPr lang="en-US" sz="1600" dirty="0"/>
              <a:t>“CB 19_RESIDUE”: current loop after PHOTO steps.</a:t>
            </a:r>
          </a:p>
          <a:p>
            <a:pPr lvl="1"/>
            <a:endParaRPr lang="en-US" dirty="0"/>
          </a:p>
        </p:txBody>
      </p:sp>
      <p:pic>
        <p:nvPicPr>
          <p:cNvPr id="8" name="Picture 7">
            <a:extLst>
              <a:ext uri="{FF2B5EF4-FFF2-40B4-BE49-F238E27FC236}">
                <a16:creationId xmlns:a16="http://schemas.microsoft.com/office/drawing/2014/main" id="{5591A73E-2FFD-490B-ABDD-79CAC930BF07}"/>
              </a:ext>
            </a:extLst>
          </p:cNvPr>
          <p:cNvPicPr>
            <a:picLocks noChangeAspect="1"/>
          </p:cNvPicPr>
          <p:nvPr/>
        </p:nvPicPr>
        <p:blipFill>
          <a:blip r:embed="rId2"/>
          <a:stretch>
            <a:fillRect/>
          </a:stretch>
        </p:blipFill>
        <p:spPr>
          <a:xfrm>
            <a:off x="838199" y="4177826"/>
            <a:ext cx="10262039" cy="1191495"/>
          </a:xfrm>
          <a:prstGeom prst="rect">
            <a:avLst/>
          </a:prstGeom>
        </p:spPr>
      </p:pic>
    </p:spTree>
    <p:extLst>
      <p:ext uri="{BB962C8B-B14F-4D97-AF65-F5344CB8AC3E}">
        <p14:creationId xmlns:p14="http://schemas.microsoft.com/office/powerpoint/2010/main" val="619966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24A0B-1E1A-4BCD-8DB5-ED0D63590825}"/>
              </a:ext>
            </a:extLst>
          </p:cNvPr>
          <p:cNvSpPr>
            <a:spLocks noGrp="1"/>
          </p:cNvSpPr>
          <p:nvPr>
            <p:ph type="title"/>
          </p:nvPr>
        </p:nvSpPr>
        <p:spPr/>
        <p:txBody>
          <a:bodyPr/>
          <a:lstStyle/>
          <a:p>
            <a:r>
              <a:rPr lang="en-US" dirty="0"/>
              <a:t>Past lesson learnt / users’ feedback </a:t>
            </a:r>
          </a:p>
        </p:txBody>
      </p:sp>
      <p:sp>
        <p:nvSpPr>
          <p:cNvPr id="3" name="Footer Placeholder 2">
            <a:extLst>
              <a:ext uri="{FF2B5EF4-FFF2-40B4-BE49-F238E27FC236}">
                <a16:creationId xmlns:a16="http://schemas.microsoft.com/office/drawing/2014/main" id="{8C2454CC-2F21-494B-B419-8B068FA08859}"/>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DC92F735-39BA-422D-B522-338F976A5363}"/>
              </a:ext>
            </a:extLst>
          </p:cNvPr>
          <p:cNvSpPr>
            <a:spLocks noGrp="1"/>
          </p:cNvSpPr>
          <p:nvPr>
            <p:ph type="sldNum" sz="quarter" idx="12"/>
          </p:nvPr>
        </p:nvSpPr>
        <p:spPr/>
        <p:txBody>
          <a:bodyPr/>
          <a:lstStyle/>
          <a:p>
            <a:fld id="{B7E7695C-FCF1-4AA0-9B93-7941FED13DC4}" type="slidenum">
              <a:rPr lang="en-US" smtClean="0"/>
              <a:t>14</a:t>
            </a:fld>
            <a:endParaRPr lang="en-US"/>
          </a:p>
        </p:txBody>
      </p:sp>
      <p:sp>
        <p:nvSpPr>
          <p:cNvPr id="5" name="Text Placeholder 4">
            <a:extLst>
              <a:ext uri="{FF2B5EF4-FFF2-40B4-BE49-F238E27FC236}">
                <a16:creationId xmlns:a16="http://schemas.microsoft.com/office/drawing/2014/main" id="{BBD80360-9C07-465D-974E-7F9F14AA146B}"/>
              </a:ext>
            </a:extLst>
          </p:cNvPr>
          <p:cNvSpPr>
            <a:spLocks noGrp="1"/>
          </p:cNvSpPr>
          <p:nvPr>
            <p:ph type="body" sz="quarter" idx="13"/>
          </p:nvPr>
        </p:nvSpPr>
        <p:spPr/>
        <p:txBody>
          <a:bodyPr/>
          <a:lstStyle/>
          <a:p>
            <a:r>
              <a:rPr lang="en-US" dirty="0"/>
              <a:t>Accuracy improvement; Available in RDA /Chronic OOC AD</a:t>
            </a:r>
          </a:p>
        </p:txBody>
      </p:sp>
      <p:sp>
        <p:nvSpPr>
          <p:cNvPr id="6" name="Content Placeholder 5">
            <a:extLst>
              <a:ext uri="{FF2B5EF4-FFF2-40B4-BE49-F238E27FC236}">
                <a16:creationId xmlns:a16="http://schemas.microsoft.com/office/drawing/2014/main" id="{9EE31BE3-2F1F-4095-88C8-B8B1FA88134C}"/>
              </a:ext>
            </a:extLst>
          </p:cNvPr>
          <p:cNvSpPr>
            <a:spLocks noGrp="1"/>
          </p:cNvSpPr>
          <p:nvPr>
            <p:ph sz="half" idx="1"/>
          </p:nvPr>
        </p:nvSpPr>
        <p:spPr/>
        <p:txBody>
          <a:bodyPr/>
          <a:lstStyle/>
          <a:p>
            <a:r>
              <a:rPr lang="en-US" sz="1600" dirty="0"/>
              <a:t>This feature currently is available for both RDA AD and PEE AD.</a:t>
            </a:r>
          </a:p>
          <a:p>
            <a:r>
              <a:rPr lang="en-US" sz="1600" dirty="0"/>
              <a:t>AD will query past feedback cases for same chart and mark past feedback root cause step as </a:t>
            </a:r>
            <a:r>
              <a:rPr lang="en-US" sz="1600" b="1" i="1" u="sng" dirty="0"/>
              <a:t>feedback</a:t>
            </a:r>
            <a:r>
              <a:rPr lang="en-US" sz="1600" b="1" i="1" dirty="0"/>
              <a:t> </a:t>
            </a:r>
            <a:r>
              <a:rPr lang="en-US" sz="1600" dirty="0"/>
              <a:t>step</a:t>
            </a:r>
          </a:p>
          <a:p>
            <a:endParaRPr lang="en-US" dirty="0"/>
          </a:p>
        </p:txBody>
      </p:sp>
      <p:pic>
        <p:nvPicPr>
          <p:cNvPr id="7" name="Picture 6">
            <a:extLst>
              <a:ext uri="{FF2B5EF4-FFF2-40B4-BE49-F238E27FC236}">
                <a16:creationId xmlns:a16="http://schemas.microsoft.com/office/drawing/2014/main" id="{B95185A8-AFAD-4442-B828-B49230F596F4}"/>
              </a:ext>
            </a:extLst>
          </p:cNvPr>
          <p:cNvPicPr>
            <a:picLocks noChangeAspect="1"/>
          </p:cNvPicPr>
          <p:nvPr/>
        </p:nvPicPr>
        <p:blipFill>
          <a:blip r:embed="rId2"/>
          <a:stretch>
            <a:fillRect/>
          </a:stretch>
        </p:blipFill>
        <p:spPr>
          <a:xfrm>
            <a:off x="838199" y="2477657"/>
            <a:ext cx="10166406" cy="1650505"/>
          </a:xfrm>
          <a:prstGeom prst="rect">
            <a:avLst/>
          </a:prstGeom>
        </p:spPr>
      </p:pic>
    </p:spTree>
    <p:extLst>
      <p:ext uri="{BB962C8B-B14F-4D97-AF65-F5344CB8AC3E}">
        <p14:creationId xmlns:p14="http://schemas.microsoft.com/office/powerpoint/2010/main" val="1815630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6B794-48DD-469C-A1C9-FB52F17F1205}"/>
              </a:ext>
            </a:extLst>
          </p:cNvPr>
          <p:cNvSpPr>
            <a:spLocks noGrp="1"/>
          </p:cNvSpPr>
          <p:nvPr>
            <p:ph type="title"/>
          </p:nvPr>
        </p:nvSpPr>
        <p:spPr/>
        <p:txBody>
          <a:bodyPr/>
          <a:lstStyle/>
          <a:p>
            <a:r>
              <a:rPr lang="en-US" dirty="0"/>
              <a:t>New dataset SWR</a:t>
            </a:r>
          </a:p>
        </p:txBody>
      </p:sp>
      <p:sp>
        <p:nvSpPr>
          <p:cNvPr id="3" name="Footer Placeholder 2">
            <a:extLst>
              <a:ext uri="{FF2B5EF4-FFF2-40B4-BE49-F238E27FC236}">
                <a16:creationId xmlns:a16="http://schemas.microsoft.com/office/drawing/2014/main" id="{7DEE8101-293E-447D-9D3E-100818A76A3E}"/>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1A507B31-C6AA-4C02-B721-BCEEAB5E1EC8}"/>
              </a:ext>
            </a:extLst>
          </p:cNvPr>
          <p:cNvSpPr>
            <a:spLocks noGrp="1"/>
          </p:cNvSpPr>
          <p:nvPr>
            <p:ph type="sldNum" sz="quarter" idx="12"/>
          </p:nvPr>
        </p:nvSpPr>
        <p:spPr/>
        <p:txBody>
          <a:bodyPr/>
          <a:lstStyle/>
          <a:p>
            <a:fld id="{B7E7695C-FCF1-4AA0-9B93-7941FED13DC4}" type="slidenum">
              <a:rPr lang="en-US" smtClean="0"/>
              <a:t>15</a:t>
            </a:fld>
            <a:endParaRPr lang="en-US"/>
          </a:p>
        </p:txBody>
      </p:sp>
      <p:sp>
        <p:nvSpPr>
          <p:cNvPr id="5" name="Text Placeholder 4">
            <a:extLst>
              <a:ext uri="{FF2B5EF4-FFF2-40B4-BE49-F238E27FC236}">
                <a16:creationId xmlns:a16="http://schemas.microsoft.com/office/drawing/2014/main" id="{02C28187-B669-4A8E-A899-1B1FC001E1B0}"/>
              </a:ext>
            </a:extLst>
          </p:cNvPr>
          <p:cNvSpPr>
            <a:spLocks noGrp="1"/>
          </p:cNvSpPr>
          <p:nvPr>
            <p:ph type="body" sz="quarter" idx="13"/>
          </p:nvPr>
        </p:nvSpPr>
        <p:spPr/>
        <p:txBody>
          <a:bodyPr/>
          <a:lstStyle/>
          <a:p>
            <a:r>
              <a:rPr lang="en-US" dirty="0"/>
              <a:t>Further accuracy improvement; Available in RDA /Chronic OOC AD</a:t>
            </a:r>
          </a:p>
        </p:txBody>
      </p:sp>
      <p:sp>
        <p:nvSpPr>
          <p:cNvPr id="6" name="Content Placeholder 5">
            <a:extLst>
              <a:ext uri="{FF2B5EF4-FFF2-40B4-BE49-F238E27FC236}">
                <a16:creationId xmlns:a16="http://schemas.microsoft.com/office/drawing/2014/main" id="{EFC21821-1F83-4211-AE3B-E86E1ACAC42F}"/>
              </a:ext>
            </a:extLst>
          </p:cNvPr>
          <p:cNvSpPr>
            <a:spLocks noGrp="1"/>
          </p:cNvSpPr>
          <p:nvPr>
            <p:ph sz="half" idx="1"/>
          </p:nvPr>
        </p:nvSpPr>
        <p:spPr>
          <a:xfrm>
            <a:off x="838200" y="1353067"/>
            <a:ext cx="10515600" cy="4823896"/>
          </a:xfrm>
        </p:spPr>
        <p:txBody>
          <a:bodyPr/>
          <a:lstStyle/>
          <a:p>
            <a:r>
              <a:rPr lang="en-US" sz="1600" dirty="0"/>
              <a:t>This feature is able to highlight SWR as the OOC root cause. </a:t>
            </a:r>
          </a:p>
          <a:p>
            <a:r>
              <a:rPr lang="en-US" sz="1600" dirty="0"/>
              <a:t>Data Source: Teradata</a:t>
            </a:r>
          </a:p>
          <a:p>
            <a:r>
              <a:rPr lang="en-US" sz="1600" dirty="0"/>
              <a:t>Good use case:</a:t>
            </a:r>
          </a:p>
          <a:p>
            <a:endParaRPr lang="en-US" dirty="0"/>
          </a:p>
        </p:txBody>
      </p:sp>
      <p:pic>
        <p:nvPicPr>
          <p:cNvPr id="7" name="Picture 6">
            <a:extLst>
              <a:ext uri="{FF2B5EF4-FFF2-40B4-BE49-F238E27FC236}">
                <a16:creationId xmlns:a16="http://schemas.microsoft.com/office/drawing/2014/main" id="{7C9F6CCE-84EF-45C9-B2B6-F8590C710F07}"/>
              </a:ext>
            </a:extLst>
          </p:cNvPr>
          <p:cNvPicPr>
            <a:picLocks noChangeAspect="1"/>
          </p:cNvPicPr>
          <p:nvPr/>
        </p:nvPicPr>
        <p:blipFill>
          <a:blip r:embed="rId2"/>
          <a:stretch>
            <a:fillRect/>
          </a:stretch>
        </p:blipFill>
        <p:spPr>
          <a:xfrm>
            <a:off x="1157287" y="2520752"/>
            <a:ext cx="9877425" cy="457200"/>
          </a:xfrm>
          <a:prstGeom prst="rect">
            <a:avLst/>
          </a:prstGeom>
        </p:spPr>
      </p:pic>
      <p:pic>
        <p:nvPicPr>
          <p:cNvPr id="8" name="Picture 7">
            <a:extLst>
              <a:ext uri="{FF2B5EF4-FFF2-40B4-BE49-F238E27FC236}">
                <a16:creationId xmlns:a16="http://schemas.microsoft.com/office/drawing/2014/main" id="{D7EEDC22-6810-4D2D-AD76-135A49BD1652}"/>
              </a:ext>
            </a:extLst>
          </p:cNvPr>
          <p:cNvPicPr>
            <a:picLocks noChangeAspect="1"/>
          </p:cNvPicPr>
          <p:nvPr/>
        </p:nvPicPr>
        <p:blipFill>
          <a:blip r:embed="rId3"/>
          <a:stretch>
            <a:fillRect/>
          </a:stretch>
        </p:blipFill>
        <p:spPr>
          <a:xfrm>
            <a:off x="1157287" y="3102062"/>
            <a:ext cx="6157913" cy="2950791"/>
          </a:xfrm>
          <a:prstGeom prst="rect">
            <a:avLst/>
          </a:prstGeom>
        </p:spPr>
      </p:pic>
    </p:spTree>
    <p:extLst>
      <p:ext uri="{BB962C8B-B14F-4D97-AF65-F5344CB8AC3E}">
        <p14:creationId xmlns:p14="http://schemas.microsoft.com/office/powerpoint/2010/main" val="2071065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DA6CA-B50E-496F-95FF-E530009DF9D4}"/>
              </a:ext>
            </a:extLst>
          </p:cNvPr>
          <p:cNvSpPr>
            <a:spLocks noGrp="1"/>
          </p:cNvSpPr>
          <p:nvPr>
            <p:ph type="title"/>
          </p:nvPr>
        </p:nvSpPr>
        <p:spPr/>
        <p:txBody>
          <a:bodyPr/>
          <a:lstStyle/>
          <a:p>
            <a:r>
              <a:rPr lang="en-US" dirty="0"/>
              <a:t>New dataset QDR</a:t>
            </a:r>
          </a:p>
        </p:txBody>
      </p:sp>
      <p:sp>
        <p:nvSpPr>
          <p:cNvPr id="3" name="Footer Placeholder 2">
            <a:extLst>
              <a:ext uri="{FF2B5EF4-FFF2-40B4-BE49-F238E27FC236}">
                <a16:creationId xmlns:a16="http://schemas.microsoft.com/office/drawing/2014/main" id="{464C1B8E-74FF-4396-84C9-28712201E226}"/>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6386583B-4AE0-418A-A5F1-3E24A8230698}"/>
              </a:ext>
            </a:extLst>
          </p:cNvPr>
          <p:cNvSpPr>
            <a:spLocks noGrp="1"/>
          </p:cNvSpPr>
          <p:nvPr>
            <p:ph type="sldNum" sz="quarter" idx="12"/>
          </p:nvPr>
        </p:nvSpPr>
        <p:spPr/>
        <p:txBody>
          <a:bodyPr/>
          <a:lstStyle/>
          <a:p>
            <a:fld id="{B7E7695C-FCF1-4AA0-9B93-7941FED13DC4}" type="slidenum">
              <a:rPr lang="en-US" smtClean="0"/>
              <a:t>16</a:t>
            </a:fld>
            <a:endParaRPr lang="en-US"/>
          </a:p>
        </p:txBody>
      </p:sp>
      <p:sp>
        <p:nvSpPr>
          <p:cNvPr id="5" name="Text Placeholder 4">
            <a:extLst>
              <a:ext uri="{FF2B5EF4-FFF2-40B4-BE49-F238E27FC236}">
                <a16:creationId xmlns:a16="http://schemas.microsoft.com/office/drawing/2014/main" id="{2B2FB93D-0375-4513-8965-0A6208D7C6F7}"/>
              </a:ext>
            </a:extLst>
          </p:cNvPr>
          <p:cNvSpPr>
            <a:spLocks noGrp="1"/>
          </p:cNvSpPr>
          <p:nvPr>
            <p:ph type="body" sz="quarter" idx="13"/>
          </p:nvPr>
        </p:nvSpPr>
        <p:spPr/>
        <p:txBody>
          <a:bodyPr/>
          <a:lstStyle/>
          <a:p>
            <a:r>
              <a:rPr lang="en-US" dirty="0"/>
              <a:t>Further accuracy improvement; Available in RDA /Chronic OOC AD</a:t>
            </a:r>
          </a:p>
        </p:txBody>
      </p:sp>
      <p:sp>
        <p:nvSpPr>
          <p:cNvPr id="6" name="Content Placeholder 5">
            <a:extLst>
              <a:ext uri="{FF2B5EF4-FFF2-40B4-BE49-F238E27FC236}">
                <a16:creationId xmlns:a16="http://schemas.microsoft.com/office/drawing/2014/main" id="{2C23BF42-A883-45E5-83AF-8E2A7786E520}"/>
              </a:ext>
            </a:extLst>
          </p:cNvPr>
          <p:cNvSpPr>
            <a:spLocks noGrp="1"/>
          </p:cNvSpPr>
          <p:nvPr>
            <p:ph sz="half" idx="1"/>
          </p:nvPr>
        </p:nvSpPr>
        <p:spPr>
          <a:xfrm>
            <a:off x="838200" y="1404628"/>
            <a:ext cx="10515600" cy="4772335"/>
          </a:xfrm>
        </p:spPr>
        <p:txBody>
          <a:bodyPr/>
          <a:lstStyle/>
          <a:p>
            <a:r>
              <a:rPr lang="en-US" sz="1600" dirty="0"/>
              <a:t>This feature is able to highlight QDR as the OOC root cause. </a:t>
            </a:r>
          </a:p>
          <a:p>
            <a:r>
              <a:rPr lang="en-US" sz="1600" dirty="0"/>
              <a:t>Data Source: Teradata</a:t>
            </a:r>
          </a:p>
          <a:p>
            <a:r>
              <a:rPr lang="en-US" sz="1600" dirty="0"/>
              <a:t>Good use case:</a:t>
            </a:r>
          </a:p>
          <a:p>
            <a:endParaRPr lang="en-US" sz="1600" dirty="0"/>
          </a:p>
          <a:p>
            <a:pPr lvl="1"/>
            <a:endParaRPr lang="en-US" sz="1200" dirty="0"/>
          </a:p>
          <a:p>
            <a:endParaRPr lang="en-US" sz="1600" dirty="0"/>
          </a:p>
          <a:p>
            <a:endParaRPr lang="en-US" dirty="0"/>
          </a:p>
        </p:txBody>
      </p:sp>
      <p:pic>
        <p:nvPicPr>
          <p:cNvPr id="10" name="Picture 9">
            <a:extLst>
              <a:ext uri="{FF2B5EF4-FFF2-40B4-BE49-F238E27FC236}">
                <a16:creationId xmlns:a16="http://schemas.microsoft.com/office/drawing/2014/main" id="{688AF1C7-5F82-4B84-AB05-BD90909C62F8}"/>
              </a:ext>
            </a:extLst>
          </p:cNvPr>
          <p:cNvPicPr>
            <a:picLocks noChangeAspect="1"/>
          </p:cNvPicPr>
          <p:nvPr/>
        </p:nvPicPr>
        <p:blipFill>
          <a:blip r:embed="rId2"/>
          <a:stretch>
            <a:fillRect/>
          </a:stretch>
        </p:blipFill>
        <p:spPr>
          <a:xfrm>
            <a:off x="1128712" y="2614612"/>
            <a:ext cx="9782175" cy="352425"/>
          </a:xfrm>
          <a:prstGeom prst="rect">
            <a:avLst/>
          </a:prstGeom>
        </p:spPr>
      </p:pic>
      <p:pic>
        <p:nvPicPr>
          <p:cNvPr id="12" name="Picture 11">
            <a:extLst>
              <a:ext uri="{FF2B5EF4-FFF2-40B4-BE49-F238E27FC236}">
                <a16:creationId xmlns:a16="http://schemas.microsoft.com/office/drawing/2014/main" id="{0A8BA639-F398-493F-A1B0-33D0C761E481}"/>
              </a:ext>
            </a:extLst>
          </p:cNvPr>
          <p:cNvPicPr>
            <a:picLocks noChangeAspect="1"/>
          </p:cNvPicPr>
          <p:nvPr/>
        </p:nvPicPr>
        <p:blipFill>
          <a:blip r:embed="rId3"/>
          <a:stretch>
            <a:fillRect/>
          </a:stretch>
        </p:blipFill>
        <p:spPr>
          <a:xfrm>
            <a:off x="1128712" y="3131343"/>
            <a:ext cx="6086700" cy="2881313"/>
          </a:xfrm>
          <a:prstGeom prst="rect">
            <a:avLst/>
          </a:prstGeom>
        </p:spPr>
      </p:pic>
    </p:spTree>
    <p:extLst>
      <p:ext uri="{BB962C8B-B14F-4D97-AF65-F5344CB8AC3E}">
        <p14:creationId xmlns:p14="http://schemas.microsoft.com/office/powerpoint/2010/main" val="1565667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78C64-D606-4E98-A6AA-C5912131E658}"/>
              </a:ext>
            </a:extLst>
          </p:cNvPr>
          <p:cNvSpPr>
            <a:spLocks noGrp="1"/>
          </p:cNvSpPr>
          <p:nvPr>
            <p:ph type="title"/>
          </p:nvPr>
        </p:nvSpPr>
        <p:spPr/>
        <p:txBody>
          <a:bodyPr/>
          <a:lstStyle/>
          <a:p>
            <a:r>
              <a:rPr lang="en-US" dirty="0"/>
              <a:t>New dataset lot attribute</a:t>
            </a:r>
          </a:p>
        </p:txBody>
      </p:sp>
      <p:sp>
        <p:nvSpPr>
          <p:cNvPr id="3" name="Footer Placeholder 2">
            <a:extLst>
              <a:ext uri="{FF2B5EF4-FFF2-40B4-BE49-F238E27FC236}">
                <a16:creationId xmlns:a16="http://schemas.microsoft.com/office/drawing/2014/main" id="{842B20A0-E6FA-4129-98E9-DDC87797E92E}"/>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6A1F5AE6-B1C9-4BB7-AEF3-1487CFC1FE15}"/>
              </a:ext>
            </a:extLst>
          </p:cNvPr>
          <p:cNvSpPr>
            <a:spLocks noGrp="1"/>
          </p:cNvSpPr>
          <p:nvPr>
            <p:ph type="sldNum" sz="quarter" idx="12"/>
          </p:nvPr>
        </p:nvSpPr>
        <p:spPr/>
        <p:txBody>
          <a:bodyPr/>
          <a:lstStyle/>
          <a:p>
            <a:fld id="{B7E7695C-FCF1-4AA0-9B93-7941FED13DC4}" type="slidenum">
              <a:rPr lang="en-US" smtClean="0"/>
              <a:t>17</a:t>
            </a:fld>
            <a:endParaRPr lang="en-US"/>
          </a:p>
        </p:txBody>
      </p:sp>
      <p:sp>
        <p:nvSpPr>
          <p:cNvPr id="5" name="Text Placeholder 4">
            <a:extLst>
              <a:ext uri="{FF2B5EF4-FFF2-40B4-BE49-F238E27FC236}">
                <a16:creationId xmlns:a16="http://schemas.microsoft.com/office/drawing/2014/main" id="{8F2E3CE0-9DEF-4AC3-9EC8-BAC4CF9B6E0E}"/>
              </a:ext>
            </a:extLst>
          </p:cNvPr>
          <p:cNvSpPr>
            <a:spLocks noGrp="1"/>
          </p:cNvSpPr>
          <p:nvPr>
            <p:ph type="body" sz="quarter" idx="13"/>
          </p:nvPr>
        </p:nvSpPr>
        <p:spPr/>
        <p:txBody>
          <a:bodyPr/>
          <a:lstStyle/>
          <a:p>
            <a:r>
              <a:rPr lang="en-US" dirty="0"/>
              <a:t>Further accuracy improvement; Available in RDA/ Chronic OOC AD</a:t>
            </a:r>
          </a:p>
        </p:txBody>
      </p:sp>
      <p:sp>
        <p:nvSpPr>
          <p:cNvPr id="6" name="Content Placeholder 5">
            <a:extLst>
              <a:ext uri="{FF2B5EF4-FFF2-40B4-BE49-F238E27FC236}">
                <a16:creationId xmlns:a16="http://schemas.microsoft.com/office/drawing/2014/main" id="{99EA9989-6A5B-4AF7-8A90-CAE61FC0D47B}"/>
              </a:ext>
            </a:extLst>
          </p:cNvPr>
          <p:cNvSpPr>
            <a:spLocks noGrp="1"/>
          </p:cNvSpPr>
          <p:nvPr>
            <p:ph sz="half" idx="1"/>
          </p:nvPr>
        </p:nvSpPr>
        <p:spPr>
          <a:xfrm>
            <a:off x="838199" y="1329975"/>
            <a:ext cx="10515600" cy="4964509"/>
          </a:xfrm>
        </p:spPr>
        <p:txBody>
          <a:bodyPr/>
          <a:lstStyle/>
          <a:p>
            <a:r>
              <a:rPr lang="en-US" sz="1600" dirty="0"/>
              <a:t>This Lot Attribute feature is able to highlight lot attribute as the OOC root cause. Usually the lot attributes starting with Z (e.g. ZWPY36POSTSOFTSPRAY) are considered as conversion leading to excursion that users are afraid of. </a:t>
            </a:r>
          </a:p>
          <a:p>
            <a:r>
              <a:rPr lang="en-US" sz="1600" dirty="0"/>
              <a:t>Data Source: Teradata</a:t>
            </a:r>
            <a:endParaRPr lang="en-US" sz="1200" dirty="0"/>
          </a:p>
          <a:p>
            <a:r>
              <a:rPr lang="en-US" sz="1600" dirty="0"/>
              <a:t>Good use case:</a:t>
            </a:r>
          </a:p>
          <a:p>
            <a:endParaRPr lang="en-US" dirty="0"/>
          </a:p>
        </p:txBody>
      </p:sp>
      <p:pic>
        <p:nvPicPr>
          <p:cNvPr id="9" name="Picture 8">
            <a:extLst>
              <a:ext uri="{FF2B5EF4-FFF2-40B4-BE49-F238E27FC236}">
                <a16:creationId xmlns:a16="http://schemas.microsoft.com/office/drawing/2014/main" id="{61CE4FF6-38FB-4566-B050-D19E8D09D57B}"/>
              </a:ext>
            </a:extLst>
          </p:cNvPr>
          <p:cNvPicPr>
            <a:picLocks noChangeAspect="1"/>
          </p:cNvPicPr>
          <p:nvPr/>
        </p:nvPicPr>
        <p:blipFill>
          <a:blip r:embed="rId2"/>
          <a:stretch>
            <a:fillRect/>
          </a:stretch>
        </p:blipFill>
        <p:spPr>
          <a:xfrm>
            <a:off x="1100137" y="2784520"/>
            <a:ext cx="9801225" cy="419100"/>
          </a:xfrm>
          <a:prstGeom prst="rect">
            <a:avLst/>
          </a:prstGeom>
        </p:spPr>
      </p:pic>
      <p:pic>
        <p:nvPicPr>
          <p:cNvPr id="10" name="Picture 9">
            <a:extLst>
              <a:ext uri="{FF2B5EF4-FFF2-40B4-BE49-F238E27FC236}">
                <a16:creationId xmlns:a16="http://schemas.microsoft.com/office/drawing/2014/main" id="{999AC3DB-607C-4699-9237-CBED010B9BC2}"/>
              </a:ext>
            </a:extLst>
          </p:cNvPr>
          <p:cNvPicPr>
            <a:picLocks noChangeAspect="1"/>
          </p:cNvPicPr>
          <p:nvPr/>
        </p:nvPicPr>
        <p:blipFill>
          <a:blip r:embed="rId3"/>
          <a:stretch>
            <a:fillRect/>
          </a:stretch>
        </p:blipFill>
        <p:spPr>
          <a:xfrm>
            <a:off x="1100137" y="3203621"/>
            <a:ext cx="6241011" cy="2967038"/>
          </a:xfrm>
          <a:prstGeom prst="rect">
            <a:avLst/>
          </a:prstGeom>
        </p:spPr>
      </p:pic>
    </p:spTree>
    <p:extLst>
      <p:ext uri="{BB962C8B-B14F-4D97-AF65-F5344CB8AC3E}">
        <p14:creationId xmlns:p14="http://schemas.microsoft.com/office/powerpoint/2010/main" val="37005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78C64-D606-4E98-A6AA-C5912131E658}"/>
              </a:ext>
            </a:extLst>
          </p:cNvPr>
          <p:cNvSpPr>
            <a:spLocks noGrp="1"/>
          </p:cNvSpPr>
          <p:nvPr>
            <p:ph type="title"/>
          </p:nvPr>
        </p:nvSpPr>
        <p:spPr/>
        <p:txBody>
          <a:bodyPr/>
          <a:lstStyle/>
          <a:p>
            <a:r>
              <a:rPr lang="en-US" dirty="0"/>
              <a:t>New dataset Test Wafer Build Traveler </a:t>
            </a:r>
          </a:p>
        </p:txBody>
      </p:sp>
      <p:sp>
        <p:nvSpPr>
          <p:cNvPr id="3" name="Footer Placeholder 2">
            <a:extLst>
              <a:ext uri="{FF2B5EF4-FFF2-40B4-BE49-F238E27FC236}">
                <a16:creationId xmlns:a16="http://schemas.microsoft.com/office/drawing/2014/main" id="{842B20A0-E6FA-4129-98E9-DDC87797E92E}"/>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6A1F5AE6-B1C9-4BB7-AEF3-1487CFC1FE15}"/>
              </a:ext>
            </a:extLst>
          </p:cNvPr>
          <p:cNvSpPr>
            <a:spLocks noGrp="1"/>
          </p:cNvSpPr>
          <p:nvPr>
            <p:ph type="sldNum" sz="quarter" idx="12"/>
          </p:nvPr>
        </p:nvSpPr>
        <p:spPr/>
        <p:txBody>
          <a:bodyPr/>
          <a:lstStyle/>
          <a:p>
            <a:fld id="{B7E7695C-FCF1-4AA0-9B93-7941FED13DC4}" type="slidenum">
              <a:rPr lang="en-US" smtClean="0"/>
              <a:t>18</a:t>
            </a:fld>
            <a:endParaRPr lang="en-US"/>
          </a:p>
        </p:txBody>
      </p:sp>
      <p:sp>
        <p:nvSpPr>
          <p:cNvPr id="5" name="Text Placeholder 4">
            <a:extLst>
              <a:ext uri="{FF2B5EF4-FFF2-40B4-BE49-F238E27FC236}">
                <a16:creationId xmlns:a16="http://schemas.microsoft.com/office/drawing/2014/main" id="{8F2E3CE0-9DEF-4AC3-9EC8-BAC4CF9B6E0E}"/>
              </a:ext>
            </a:extLst>
          </p:cNvPr>
          <p:cNvSpPr>
            <a:spLocks noGrp="1"/>
          </p:cNvSpPr>
          <p:nvPr>
            <p:ph type="body" sz="quarter" idx="13"/>
          </p:nvPr>
        </p:nvSpPr>
        <p:spPr/>
        <p:txBody>
          <a:bodyPr/>
          <a:lstStyle/>
          <a:p>
            <a:r>
              <a:rPr lang="en-US" dirty="0"/>
              <a:t>Further accuracy improvement; Available in RDA/ Chronic OOC AD</a:t>
            </a:r>
          </a:p>
        </p:txBody>
      </p:sp>
      <p:sp>
        <p:nvSpPr>
          <p:cNvPr id="6" name="Content Placeholder 5">
            <a:extLst>
              <a:ext uri="{FF2B5EF4-FFF2-40B4-BE49-F238E27FC236}">
                <a16:creationId xmlns:a16="http://schemas.microsoft.com/office/drawing/2014/main" id="{99EA9989-6A5B-4AF7-8A90-CAE61FC0D47B}"/>
              </a:ext>
            </a:extLst>
          </p:cNvPr>
          <p:cNvSpPr>
            <a:spLocks noGrp="1"/>
          </p:cNvSpPr>
          <p:nvPr>
            <p:ph sz="half" idx="1"/>
          </p:nvPr>
        </p:nvSpPr>
        <p:spPr>
          <a:xfrm>
            <a:off x="838199" y="1329975"/>
            <a:ext cx="10515600" cy="4964509"/>
          </a:xfrm>
        </p:spPr>
        <p:txBody>
          <a:bodyPr/>
          <a:lstStyle/>
          <a:p>
            <a:r>
              <a:rPr lang="en-US" sz="1600" dirty="0"/>
              <a:t>This test wafer build traveler feature is able to highlight tool/recipe/… in test wafer build traveler as the OOC root cause. </a:t>
            </a:r>
          </a:p>
          <a:p>
            <a:r>
              <a:rPr lang="en-US" sz="1600" dirty="0"/>
              <a:t>Data Source: Teradata</a:t>
            </a:r>
            <a:endParaRPr lang="en-US" sz="1200" dirty="0"/>
          </a:p>
          <a:p>
            <a:r>
              <a:rPr lang="en-US" sz="1600" dirty="0"/>
              <a:t>Good use case:</a:t>
            </a:r>
          </a:p>
          <a:p>
            <a:endParaRPr lang="en-US" dirty="0"/>
          </a:p>
        </p:txBody>
      </p:sp>
      <p:pic>
        <p:nvPicPr>
          <p:cNvPr id="7" name="Picture 6">
            <a:extLst>
              <a:ext uri="{FF2B5EF4-FFF2-40B4-BE49-F238E27FC236}">
                <a16:creationId xmlns:a16="http://schemas.microsoft.com/office/drawing/2014/main" id="{D1BF4884-4688-490B-993C-04AEEEE32C82}"/>
              </a:ext>
            </a:extLst>
          </p:cNvPr>
          <p:cNvPicPr>
            <a:picLocks noChangeAspect="1"/>
          </p:cNvPicPr>
          <p:nvPr/>
        </p:nvPicPr>
        <p:blipFill rotWithShape="1">
          <a:blip r:embed="rId2"/>
          <a:srcRect t="47508"/>
          <a:stretch/>
        </p:blipFill>
        <p:spPr>
          <a:xfrm>
            <a:off x="3339484" y="3030650"/>
            <a:ext cx="7324078" cy="3599895"/>
          </a:xfrm>
          <a:prstGeom prst="rect">
            <a:avLst/>
          </a:prstGeom>
        </p:spPr>
      </p:pic>
      <p:pic>
        <p:nvPicPr>
          <p:cNvPr id="8" name="Picture 7">
            <a:extLst>
              <a:ext uri="{FF2B5EF4-FFF2-40B4-BE49-F238E27FC236}">
                <a16:creationId xmlns:a16="http://schemas.microsoft.com/office/drawing/2014/main" id="{A93BF8D0-4016-47C7-A9AB-4FD7560203B1}"/>
              </a:ext>
            </a:extLst>
          </p:cNvPr>
          <p:cNvPicPr>
            <a:picLocks noChangeAspect="1"/>
          </p:cNvPicPr>
          <p:nvPr/>
        </p:nvPicPr>
        <p:blipFill>
          <a:blip r:embed="rId3"/>
          <a:stretch>
            <a:fillRect/>
          </a:stretch>
        </p:blipFill>
        <p:spPr>
          <a:xfrm>
            <a:off x="3339484" y="2556502"/>
            <a:ext cx="7374569" cy="276173"/>
          </a:xfrm>
          <a:prstGeom prst="rect">
            <a:avLst/>
          </a:prstGeom>
        </p:spPr>
      </p:pic>
    </p:spTree>
    <p:extLst>
      <p:ext uri="{BB962C8B-B14F-4D97-AF65-F5344CB8AC3E}">
        <p14:creationId xmlns:p14="http://schemas.microsoft.com/office/powerpoint/2010/main" val="1167742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CC7D6-76C2-422F-A4FB-C6C284CD0A5B}"/>
              </a:ext>
            </a:extLst>
          </p:cNvPr>
          <p:cNvSpPr>
            <a:spLocks noGrp="1"/>
          </p:cNvSpPr>
          <p:nvPr>
            <p:ph type="title"/>
          </p:nvPr>
        </p:nvSpPr>
        <p:spPr/>
        <p:txBody>
          <a:bodyPr/>
          <a:lstStyle/>
          <a:p>
            <a:r>
              <a:rPr lang="en-US" dirty="0"/>
              <a:t>PM/CM checking</a:t>
            </a:r>
          </a:p>
        </p:txBody>
      </p:sp>
      <p:sp>
        <p:nvSpPr>
          <p:cNvPr id="3" name="Footer Placeholder 2">
            <a:extLst>
              <a:ext uri="{FF2B5EF4-FFF2-40B4-BE49-F238E27FC236}">
                <a16:creationId xmlns:a16="http://schemas.microsoft.com/office/drawing/2014/main" id="{9E4E5531-E30C-4930-9D46-408814929103}"/>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E1754F07-E67A-46F3-AFAD-5BAB08B3D29C}"/>
              </a:ext>
            </a:extLst>
          </p:cNvPr>
          <p:cNvSpPr>
            <a:spLocks noGrp="1"/>
          </p:cNvSpPr>
          <p:nvPr>
            <p:ph type="sldNum" sz="quarter" idx="12"/>
          </p:nvPr>
        </p:nvSpPr>
        <p:spPr/>
        <p:txBody>
          <a:bodyPr/>
          <a:lstStyle/>
          <a:p>
            <a:fld id="{B7E7695C-FCF1-4AA0-9B93-7941FED13DC4}" type="slidenum">
              <a:rPr lang="en-US" smtClean="0"/>
              <a:t>19</a:t>
            </a:fld>
            <a:endParaRPr lang="en-US"/>
          </a:p>
        </p:txBody>
      </p:sp>
      <p:sp>
        <p:nvSpPr>
          <p:cNvPr id="5" name="Text Placeholder 4">
            <a:extLst>
              <a:ext uri="{FF2B5EF4-FFF2-40B4-BE49-F238E27FC236}">
                <a16:creationId xmlns:a16="http://schemas.microsoft.com/office/drawing/2014/main" id="{C48F5C5F-3839-4EA3-9CF6-8C56763CC038}"/>
              </a:ext>
            </a:extLst>
          </p:cNvPr>
          <p:cNvSpPr>
            <a:spLocks noGrp="1"/>
          </p:cNvSpPr>
          <p:nvPr>
            <p:ph type="body" sz="quarter" idx="13"/>
          </p:nvPr>
        </p:nvSpPr>
        <p:spPr/>
        <p:txBody>
          <a:bodyPr/>
          <a:lstStyle/>
          <a:p>
            <a:r>
              <a:rPr lang="en-US" dirty="0"/>
              <a:t>Further accuracy improvement; Available in RDA/Chronic OOC AD</a:t>
            </a:r>
          </a:p>
        </p:txBody>
      </p:sp>
      <p:sp>
        <p:nvSpPr>
          <p:cNvPr id="6" name="Content Placeholder 5">
            <a:extLst>
              <a:ext uri="{FF2B5EF4-FFF2-40B4-BE49-F238E27FC236}">
                <a16:creationId xmlns:a16="http://schemas.microsoft.com/office/drawing/2014/main" id="{B3A7617E-2CDB-4E2E-9FE4-62F5C0DA8F1C}"/>
              </a:ext>
            </a:extLst>
          </p:cNvPr>
          <p:cNvSpPr>
            <a:spLocks noGrp="1"/>
          </p:cNvSpPr>
          <p:nvPr>
            <p:ph sz="half" idx="1"/>
          </p:nvPr>
        </p:nvSpPr>
        <p:spPr>
          <a:xfrm>
            <a:off x="838200" y="1381125"/>
            <a:ext cx="10515600" cy="4795838"/>
          </a:xfrm>
        </p:spPr>
        <p:txBody>
          <a:bodyPr/>
          <a:lstStyle/>
          <a:p>
            <a:r>
              <a:rPr lang="en-US" sz="1600" dirty="0"/>
              <a:t>This feature is aimed to correlate OOC points and PM/CM lead lot to boost up the confidence on root cause finding.  </a:t>
            </a:r>
          </a:p>
          <a:p>
            <a:r>
              <a:rPr lang="en-US" sz="1600" dirty="0"/>
              <a:t>Checking criteria is that we use latest OOC lot and check whether this lot is the first two lots after certain PM/CM for certain step. </a:t>
            </a:r>
          </a:p>
          <a:p>
            <a:r>
              <a:rPr lang="en-US" sz="1600" dirty="0"/>
              <a:t>Good use case:</a:t>
            </a:r>
          </a:p>
          <a:p>
            <a:pPr marL="0" indent="0">
              <a:buNone/>
            </a:pPr>
            <a:endParaRPr lang="en-US" sz="1600" dirty="0"/>
          </a:p>
          <a:p>
            <a:pPr marL="0" indent="0">
              <a:buNone/>
            </a:pPr>
            <a:endParaRPr lang="en-US" sz="1600" dirty="0"/>
          </a:p>
          <a:p>
            <a:pPr lvl="1"/>
            <a:endParaRPr lang="en-US" sz="1200" dirty="0"/>
          </a:p>
        </p:txBody>
      </p:sp>
      <p:pic>
        <p:nvPicPr>
          <p:cNvPr id="10" name="Picture 9">
            <a:extLst>
              <a:ext uri="{FF2B5EF4-FFF2-40B4-BE49-F238E27FC236}">
                <a16:creationId xmlns:a16="http://schemas.microsoft.com/office/drawing/2014/main" id="{6828DD8A-21B3-494A-93C8-A42140693C18}"/>
              </a:ext>
            </a:extLst>
          </p:cNvPr>
          <p:cNvPicPr>
            <a:picLocks noChangeAspect="1"/>
          </p:cNvPicPr>
          <p:nvPr/>
        </p:nvPicPr>
        <p:blipFill>
          <a:blip r:embed="rId2"/>
          <a:stretch>
            <a:fillRect/>
          </a:stretch>
        </p:blipFill>
        <p:spPr>
          <a:xfrm>
            <a:off x="983648" y="3517947"/>
            <a:ext cx="5810059" cy="2776538"/>
          </a:xfrm>
          <a:prstGeom prst="rect">
            <a:avLst/>
          </a:prstGeom>
        </p:spPr>
      </p:pic>
      <p:pic>
        <p:nvPicPr>
          <p:cNvPr id="11" name="Picture 10">
            <a:extLst>
              <a:ext uri="{FF2B5EF4-FFF2-40B4-BE49-F238E27FC236}">
                <a16:creationId xmlns:a16="http://schemas.microsoft.com/office/drawing/2014/main" id="{894CD667-380D-451B-8C29-DD4D756A217A}"/>
              </a:ext>
            </a:extLst>
          </p:cNvPr>
          <p:cNvPicPr>
            <a:picLocks noChangeAspect="1"/>
          </p:cNvPicPr>
          <p:nvPr/>
        </p:nvPicPr>
        <p:blipFill>
          <a:blip r:embed="rId3"/>
          <a:stretch>
            <a:fillRect/>
          </a:stretch>
        </p:blipFill>
        <p:spPr>
          <a:xfrm>
            <a:off x="3557588" y="2562801"/>
            <a:ext cx="6472238" cy="1238167"/>
          </a:xfrm>
          <a:prstGeom prst="rect">
            <a:avLst/>
          </a:prstGeom>
        </p:spPr>
      </p:pic>
    </p:spTree>
    <p:extLst>
      <p:ext uri="{BB962C8B-B14F-4D97-AF65-F5344CB8AC3E}">
        <p14:creationId xmlns:p14="http://schemas.microsoft.com/office/powerpoint/2010/main" val="3150147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6F089-2582-4A36-831B-FEFB8A8D0224}"/>
              </a:ext>
            </a:extLst>
          </p:cNvPr>
          <p:cNvSpPr>
            <a:spLocks noGrp="1"/>
          </p:cNvSpPr>
          <p:nvPr>
            <p:ph type="title"/>
          </p:nvPr>
        </p:nvSpPr>
        <p:spPr/>
        <p:txBody>
          <a:bodyPr/>
          <a:lstStyle/>
          <a:p>
            <a:r>
              <a:rPr lang="en-US" dirty="0"/>
              <a:t>Agenda</a:t>
            </a:r>
          </a:p>
        </p:txBody>
      </p:sp>
      <p:sp>
        <p:nvSpPr>
          <p:cNvPr id="3" name="Footer Placeholder 2">
            <a:extLst>
              <a:ext uri="{FF2B5EF4-FFF2-40B4-BE49-F238E27FC236}">
                <a16:creationId xmlns:a16="http://schemas.microsoft.com/office/drawing/2014/main" id="{CC887510-2981-4E59-988E-D920928B5D63}"/>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6A880ADB-6A34-4666-A5AF-0B6DB9FCD624}"/>
              </a:ext>
            </a:extLst>
          </p:cNvPr>
          <p:cNvSpPr>
            <a:spLocks noGrp="1"/>
          </p:cNvSpPr>
          <p:nvPr>
            <p:ph type="sldNum" sz="quarter" idx="12"/>
          </p:nvPr>
        </p:nvSpPr>
        <p:spPr/>
        <p:txBody>
          <a:bodyPr/>
          <a:lstStyle/>
          <a:p>
            <a:fld id="{B7E7695C-FCF1-4AA0-9B93-7941FED13DC4}" type="slidenum">
              <a:rPr lang="en-US" smtClean="0"/>
              <a:t>2</a:t>
            </a:fld>
            <a:endParaRPr lang="en-US"/>
          </a:p>
        </p:txBody>
      </p:sp>
      <p:sp>
        <p:nvSpPr>
          <p:cNvPr id="5" name="Text Placeholder 4">
            <a:extLst>
              <a:ext uri="{FF2B5EF4-FFF2-40B4-BE49-F238E27FC236}">
                <a16:creationId xmlns:a16="http://schemas.microsoft.com/office/drawing/2014/main" id="{8028ACA2-1983-4554-9C51-80D19BA3C391}"/>
              </a:ext>
            </a:extLst>
          </p:cNvPr>
          <p:cNvSpPr>
            <a:spLocks noGrp="1"/>
          </p:cNvSpPr>
          <p:nvPr>
            <p:ph type="body" sz="quarter" idx="13"/>
          </p:nvPr>
        </p:nvSpPr>
        <p:spPr/>
        <p:txBody>
          <a:bodyPr/>
          <a:lstStyle/>
          <a:p>
            <a:endParaRPr lang="en-US"/>
          </a:p>
        </p:txBody>
      </p:sp>
      <p:sp>
        <p:nvSpPr>
          <p:cNvPr id="6" name="Content Placeholder 5">
            <a:extLst>
              <a:ext uri="{FF2B5EF4-FFF2-40B4-BE49-F238E27FC236}">
                <a16:creationId xmlns:a16="http://schemas.microsoft.com/office/drawing/2014/main" id="{DB4ABA97-E2AB-4A5F-BF86-F434CA5BE8BC}"/>
              </a:ext>
            </a:extLst>
          </p:cNvPr>
          <p:cNvSpPr>
            <a:spLocks noGrp="1"/>
          </p:cNvSpPr>
          <p:nvPr>
            <p:ph sz="half" idx="1"/>
          </p:nvPr>
        </p:nvSpPr>
        <p:spPr/>
        <p:txBody>
          <a:bodyPr/>
          <a:lstStyle/>
          <a:p>
            <a:r>
              <a:rPr lang="en-US" dirty="0"/>
              <a:t>Feature gap between existing ORION AD(production version) and ORION AD Beta (deployed for RDA AD and Chronic OOC AD)</a:t>
            </a:r>
          </a:p>
          <a:p>
            <a:pPr lvl="1"/>
            <a:r>
              <a:rPr lang="en-US" sz="2400" dirty="0"/>
              <a:t>Triggering rule</a:t>
            </a:r>
          </a:p>
          <a:p>
            <a:pPr lvl="1"/>
            <a:r>
              <a:rPr lang="en-US" sz="2400" dirty="0"/>
              <a:t>Data source</a:t>
            </a:r>
          </a:p>
          <a:p>
            <a:pPr lvl="1"/>
            <a:r>
              <a:rPr lang="en-US" sz="2400" b="1" dirty="0"/>
              <a:t>Features</a:t>
            </a:r>
            <a:endParaRPr lang="en-US" b="1" dirty="0"/>
          </a:p>
          <a:p>
            <a:r>
              <a:rPr lang="en-US" dirty="0"/>
              <a:t>Future roadmap</a:t>
            </a:r>
          </a:p>
        </p:txBody>
      </p:sp>
    </p:spTree>
    <p:extLst>
      <p:ext uri="{BB962C8B-B14F-4D97-AF65-F5344CB8AC3E}">
        <p14:creationId xmlns:p14="http://schemas.microsoft.com/office/powerpoint/2010/main" val="39865823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8788"/>
          </a:xfrm>
        </p:spPr>
        <p:txBody>
          <a:bodyPr/>
          <a:lstStyle/>
          <a:p>
            <a:r>
              <a:rPr lang="en-US" dirty="0"/>
              <a:t>Plot enhancement 1 for SWR/QDR/LT</a:t>
            </a:r>
          </a:p>
        </p:txBody>
      </p:sp>
      <p:sp>
        <p:nvSpPr>
          <p:cNvPr id="4" name="Text Placeholder 3"/>
          <p:cNvSpPr>
            <a:spLocks noGrp="1"/>
          </p:cNvSpPr>
          <p:nvPr>
            <p:ph type="body" sz="quarter" idx="13"/>
          </p:nvPr>
        </p:nvSpPr>
        <p:spPr>
          <a:xfrm>
            <a:off x="6434357" y="2191820"/>
            <a:ext cx="1143000" cy="561975"/>
          </a:xfrm>
        </p:spPr>
        <p:txBody>
          <a:bodyPr/>
          <a:lstStyle/>
          <a:p>
            <a:r>
              <a:rPr lang="en-US" dirty="0"/>
              <a:t>Before</a:t>
            </a:r>
          </a:p>
        </p:txBody>
      </p:sp>
      <p:sp>
        <p:nvSpPr>
          <p:cNvPr id="6" name="Text Placeholder 5"/>
          <p:cNvSpPr>
            <a:spLocks noGrp="1"/>
          </p:cNvSpPr>
          <p:nvPr>
            <p:ph type="body" sz="quarter" idx="15"/>
          </p:nvPr>
        </p:nvSpPr>
        <p:spPr>
          <a:xfrm>
            <a:off x="6434357" y="4706394"/>
            <a:ext cx="1143000" cy="561975"/>
          </a:xfrm>
        </p:spPr>
        <p:txBody>
          <a:bodyPr/>
          <a:lstStyle/>
          <a:p>
            <a:r>
              <a:rPr lang="en-US" dirty="0"/>
              <a:t>After</a:t>
            </a:r>
          </a:p>
        </p:txBody>
      </p:sp>
      <p:sp>
        <p:nvSpPr>
          <p:cNvPr id="7" name="Footer Placeholder 6"/>
          <p:cNvSpPr>
            <a:spLocks noGrp="1"/>
          </p:cNvSpPr>
          <p:nvPr>
            <p:ph type="ftr" sz="quarter" idx="11"/>
          </p:nvPr>
        </p:nvSpPr>
        <p:spPr/>
        <p:txBody>
          <a:bodyPr/>
          <a:lstStyle/>
          <a:p>
            <a:r>
              <a:rPr lang="en-US"/>
              <a:t>Micron Confidential</a:t>
            </a:r>
          </a:p>
        </p:txBody>
      </p:sp>
      <p:sp>
        <p:nvSpPr>
          <p:cNvPr id="8" name="Slide Number Placeholder 7"/>
          <p:cNvSpPr>
            <a:spLocks noGrp="1"/>
          </p:cNvSpPr>
          <p:nvPr>
            <p:ph type="sldNum" sz="quarter" idx="12"/>
          </p:nvPr>
        </p:nvSpPr>
        <p:spPr/>
        <p:txBody>
          <a:bodyPr/>
          <a:lstStyle/>
          <a:p>
            <a:fld id="{B7E7695C-FCF1-4AA0-9B93-7941FED13DC4}" type="slidenum">
              <a:rPr lang="en-US" smtClean="0"/>
              <a:t>20</a:t>
            </a:fld>
            <a:endParaRPr lang="en-US"/>
          </a:p>
        </p:txBody>
      </p:sp>
      <p:sp>
        <p:nvSpPr>
          <p:cNvPr id="9" name="Rectangle 8">
            <a:extLst>
              <a:ext uri="{FF2B5EF4-FFF2-40B4-BE49-F238E27FC236}">
                <a16:creationId xmlns:a16="http://schemas.microsoft.com/office/drawing/2014/main" id="{356FAC06-D2A6-492C-A226-A0F82C2FF911}"/>
              </a:ext>
            </a:extLst>
          </p:cNvPr>
          <p:cNvSpPr/>
          <p:nvPr/>
        </p:nvSpPr>
        <p:spPr>
          <a:xfrm>
            <a:off x="838199" y="831050"/>
            <a:ext cx="5555688" cy="400110"/>
          </a:xfrm>
          <a:prstGeom prst="rect">
            <a:avLst/>
          </a:prstGeom>
        </p:spPr>
        <p:txBody>
          <a:bodyPr wrap="none">
            <a:spAutoFit/>
          </a:bodyPr>
          <a:lstStyle/>
          <a:p>
            <a:r>
              <a:rPr lang="en-US" sz="2000" dirty="0"/>
              <a:t>Friendly UI; Available in RDA /Chronic OOC AD</a:t>
            </a:r>
          </a:p>
        </p:txBody>
      </p:sp>
      <p:pic>
        <p:nvPicPr>
          <p:cNvPr id="10" name="Picture 9" descr="image023">
            <a:extLst>
              <a:ext uri="{FF2B5EF4-FFF2-40B4-BE49-F238E27FC236}">
                <a16:creationId xmlns:a16="http://schemas.microsoft.com/office/drawing/2014/main" id="{0011FF5E-50AE-4A18-ABBB-98B2E06D6B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810" y="1307070"/>
            <a:ext cx="5451490" cy="2146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Picture 10" descr="image024">
            <a:extLst>
              <a:ext uri="{FF2B5EF4-FFF2-40B4-BE49-F238E27FC236}">
                <a16:creationId xmlns:a16="http://schemas.microsoft.com/office/drawing/2014/main" id="{E2AB43C3-4EDD-421F-9496-4A0D89A779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809" y="3934414"/>
            <a:ext cx="5451491" cy="210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9EBB19C3-8A52-4632-BEAC-6FC3734E1991}"/>
              </a:ext>
            </a:extLst>
          </p:cNvPr>
          <p:cNvSpPr/>
          <p:nvPr/>
        </p:nvSpPr>
        <p:spPr>
          <a:xfrm>
            <a:off x="7963250" y="1162193"/>
            <a:ext cx="3470246" cy="2934137"/>
          </a:xfrm>
          <a:prstGeom prst="rect">
            <a:avLst/>
          </a:prstGeom>
        </p:spPr>
        <p:txBody>
          <a:bodyPr wrap="square">
            <a:spAutoFit/>
          </a:bodyPr>
          <a:lstStyle/>
          <a:p>
            <a:pPr marL="274320" lvl="1">
              <a:spcBef>
                <a:spcPts val="1000"/>
              </a:spcBef>
              <a:buFont typeface="Wingdings" panose="05000000000000000000" pitchFamily="2" charset="2"/>
              <a:buChar char="§"/>
            </a:pPr>
            <a:r>
              <a:rPr lang="en-US" sz="1200" dirty="0"/>
              <a:t>Red label points (root cause) are not so obvious in terms of feature-lot attribute.</a:t>
            </a:r>
          </a:p>
          <a:p>
            <a:pPr marL="274320" lvl="1">
              <a:spcBef>
                <a:spcPts val="1000"/>
              </a:spcBef>
              <a:buFont typeface="Wingdings" panose="05000000000000000000" pitchFamily="2" charset="2"/>
              <a:buChar char="§"/>
            </a:pPr>
            <a:r>
              <a:rPr lang="en-US" sz="1200" dirty="0"/>
              <a:t> Investigated the reasons are 1. Many points from different labels but with the same X-axis and Y-axis values are covered together leading to color mixture. 2. Raw data parsed into the result table for calculating the possibility of root cause got lots of duplicate. </a:t>
            </a:r>
          </a:p>
          <a:p>
            <a:pPr marL="274320" lvl="1">
              <a:spcBef>
                <a:spcPts val="1000"/>
              </a:spcBef>
              <a:buFont typeface="Wingdings" panose="05000000000000000000" pitchFamily="2" charset="2"/>
              <a:buChar char="§"/>
            </a:pPr>
            <a:r>
              <a:rPr lang="en-US" sz="1200" dirty="0"/>
              <a:t>The final solutions are 1. adjusting the transparency of points and 2. dropping duplicate values of data frame. Optimization results are as the following figures in the next slice.</a:t>
            </a:r>
          </a:p>
        </p:txBody>
      </p:sp>
    </p:spTree>
    <p:extLst>
      <p:ext uri="{BB962C8B-B14F-4D97-AF65-F5344CB8AC3E}">
        <p14:creationId xmlns:p14="http://schemas.microsoft.com/office/powerpoint/2010/main" val="22494551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CE79D-1672-4FAB-AB06-3A944751D3DA}"/>
              </a:ext>
            </a:extLst>
          </p:cNvPr>
          <p:cNvSpPr>
            <a:spLocks noGrp="1"/>
          </p:cNvSpPr>
          <p:nvPr>
            <p:ph type="title"/>
          </p:nvPr>
        </p:nvSpPr>
        <p:spPr/>
        <p:txBody>
          <a:bodyPr/>
          <a:lstStyle/>
          <a:p>
            <a:r>
              <a:rPr lang="en-US" dirty="0"/>
              <a:t>Plot enhancement for SWR/QDR/LT</a:t>
            </a:r>
          </a:p>
        </p:txBody>
      </p:sp>
      <p:sp>
        <p:nvSpPr>
          <p:cNvPr id="3" name="Footer Placeholder 2">
            <a:extLst>
              <a:ext uri="{FF2B5EF4-FFF2-40B4-BE49-F238E27FC236}">
                <a16:creationId xmlns:a16="http://schemas.microsoft.com/office/drawing/2014/main" id="{A10D927E-5C0C-4563-87F2-7A11085FC8EE}"/>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782BFBD3-440E-44F9-A709-375300948745}"/>
              </a:ext>
            </a:extLst>
          </p:cNvPr>
          <p:cNvSpPr>
            <a:spLocks noGrp="1"/>
          </p:cNvSpPr>
          <p:nvPr>
            <p:ph type="sldNum" sz="quarter" idx="12"/>
          </p:nvPr>
        </p:nvSpPr>
        <p:spPr/>
        <p:txBody>
          <a:bodyPr/>
          <a:lstStyle/>
          <a:p>
            <a:fld id="{B7E7695C-FCF1-4AA0-9B93-7941FED13DC4}" type="slidenum">
              <a:rPr lang="en-US" smtClean="0"/>
              <a:t>21</a:t>
            </a:fld>
            <a:endParaRPr lang="en-US"/>
          </a:p>
        </p:txBody>
      </p:sp>
      <p:sp>
        <p:nvSpPr>
          <p:cNvPr id="5" name="Text Placeholder 4">
            <a:extLst>
              <a:ext uri="{FF2B5EF4-FFF2-40B4-BE49-F238E27FC236}">
                <a16:creationId xmlns:a16="http://schemas.microsoft.com/office/drawing/2014/main" id="{BA8CE72F-F4D9-40CF-8194-CA95982C6BE6}"/>
              </a:ext>
            </a:extLst>
          </p:cNvPr>
          <p:cNvSpPr>
            <a:spLocks noGrp="1"/>
          </p:cNvSpPr>
          <p:nvPr>
            <p:ph type="body" sz="quarter" idx="13"/>
          </p:nvPr>
        </p:nvSpPr>
        <p:spPr/>
        <p:txBody>
          <a:bodyPr/>
          <a:lstStyle/>
          <a:p>
            <a:r>
              <a:rPr lang="en-US" dirty="0"/>
              <a:t>Friendly UI; Available in RDA /Chronic OOC AD</a:t>
            </a:r>
          </a:p>
        </p:txBody>
      </p:sp>
      <p:sp>
        <p:nvSpPr>
          <p:cNvPr id="6" name="Content Placeholder 5">
            <a:extLst>
              <a:ext uri="{FF2B5EF4-FFF2-40B4-BE49-F238E27FC236}">
                <a16:creationId xmlns:a16="http://schemas.microsoft.com/office/drawing/2014/main" id="{2E463624-2FC4-40F7-97FA-D7B81B994975}"/>
              </a:ext>
            </a:extLst>
          </p:cNvPr>
          <p:cNvSpPr>
            <a:spLocks noGrp="1"/>
          </p:cNvSpPr>
          <p:nvPr>
            <p:ph sz="half" idx="1"/>
          </p:nvPr>
        </p:nvSpPr>
        <p:spPr>
          <a:xfrm>
            <a:off x="838200" y="1322294"/>
            <a:ext cx="10515600" cy="4854669"/>
          </a:xfrm>
        </p:spPr>
        <p:txBody>
          <a:bodyPr/>
          <a:lstStyle/>
          <a:p>
            <a:r>
              <a:rPr lang="en-US" sz="1600" dirty="0"/>
              <a:t>RDA user Si Min gave a feedback that LT analysis should provide only one label's data which is like the following good case, once this highlighted lot attribute came in, the total baseline changed meaning that it is true toggle. However, AD provides a mixture from many LTs which is not a normal way for user to judge root cause.</a:t>
            </a:r>
          </a:p>
        </p:txBody>
      </p:sp>
      <p:pic>
        <p:nvPicPr>
          <p:cNvPr id="7" name="Picture 6">
            <a:extLst>
              <a:ext uri="{FF2B5EF4-FFF2-40B4-BE49-F238E27FC236}">
                <a16:creationId xmlns:a16="http://schemas.microsoft.com/office/drawing/2014/main" id="{21C5C22F-F3A0-45F9-B947-39D4CED656D0}"/>
              </a:ext>
            </a:extLst>
          </p:cNvPr>
          <p:cNvPicPr>
            <a:picLocks noChangeAspect="1"/>
          </p:cNvPicPr>
          <p:nvPr/>
        </p:nvPicPr>
        <p:blipFill>
          <a:blip r:embed="rId2"/>
          <a:stretch>
            <a:fillRect/>
          </a:stretch>
        </p:blipFill>
        <p:spPr>
          <a:xfrm>
            <a:off x="1170980" y="2543808"/>
            <a:ext cx="6068020" cy="3472608"/>
          </a:xfrm>
          <a:prstGeom prst="rect">
            <a:avLst/>
          </a:prstGeom>
        </p:spPr>
      </p:pic>
    </p:spTree>
    <p:extLst>
      <p:ext uri="{BB962C8B-B14F-4D97-AF65-F5344CB8AC3E}">
        <p14:creationId xmlns:p14="http://schemas.microsoft.com/office/powerpoint/2010/main" val="9635130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8788"/>
          </a:xfrm>
        </p:spPr>
        <p:txBody>
          <a:bodyPr/>
          <a:lstStyle/>
          <a:p>
            <a:r>
              <a:rPr lang="en-US" dirty="0"/>
              <a:t>Plot enhancement for SWR/QDR/LT</a:t>
            </a:r>
          </a:p>
        </p:txBody>
      </p:sp>
      <p:sp>
        <p:nvSpPr>
          <p:cNvPr id="4" name="Text Placeholder 3"/>
          <p:cNvSpPr>
            <a:spLocks noGrp="1"/>
          </p:cNvSpPr>
          <p:nvPr>
            <p:ph type="body" sz="quarter" idx="13"/>
          </p:nvPr>
        </p:nvSpPr>
        <p:spPr>
          <a:xfrm>
            <a:off x="838200" y="1276350"/>
            <a:ext cx="5020340" cy="561975"/>
          </a:xfrm>
        </p:spPr>
        <p:txBody>
          <a:bodyPr/>
          <a:lstStyle/>
          <a:p>
            <a:r>
              <a:rPr lang="en-US" dirty="0"/>
              <a:t>Before</a:t>
            </a:r>
          </a:p>
        </p:txBody>
      </p:sp>
      <p:sp>
        <p:nvSpPr>
          <p:cNvPr id="6" name="Text Placeholder 5"/>
          <p:cNvSpPr>
            <a:spLocks noGrp="1"/>
          </p:cNvSpPr>
          <p:nvPr>
            <p:ph type="body" sz="quarter" idx="15"/>
          </p:nvPr>
        </p:nvSpPr>
        <p:spPr>
          <a:xfrm>
            <a:off x="6333460" y="1276350"/>
            <a:ext cx="5020340" cy="561975"/>
          </a:xfrm>
        </p:spPr>
        <p:txBody>
          <a:bodyPr/>
          <a:lstStyle/>
          <a:p>
            <a:r>
              <a:rPr lang="en-US" dirty="0"/>
              <a:t>After</a:t>
            </a:r>
          </a:p>
        </p:txBody>
      </p:sp>
      <p:sp>
        <p:nvSpPr>
          <p:cNvPr id="7" name="Footer Placeholder 6"/>
          <p:cNvSpPr>
            <a:spLocks noGrp="1"/>
          </p:cNvSpPr>
          <p:nvPr>
            <p:ph type="ftr" sz="quarter" idx="11"/>
          </p:nvPr>
        </p:nvSpPr>
        <p:spPr/>
        <p:txBody>
          <a:bodyPr/>
          <a:lstStyle/>
          <a:p>
            <a:r>
              <a:rPr lang="en-US"/>
              <a:t>Micron Confidential</a:t>
            </a:r>
          </a:p>
        </p:txBody>
      </p:sp>
      <p:sp>
        <p:nvSpPr>
          <p:cNvPr id="8" name="Slide Number Placeholder 7"/>
          <p:cNvSpPr>
            <a:spLocks noGrp="1"/>
          </p:cNvSpPr>
          <p:nvPr>
            <p:ph type="sldNum" sz="quarter" idx="12"/>
          </p:nvPr>
        </p:nvSpPr>
        <p:spPr/>
        <p:txBody>
          <a:bodyPr/>
          <a:lstStyle/>
          <a:p>
            <a:fld id="{B7E7695C-FCF1-4AA0-9B93-7941FED13DC4}" type="slidenum">
              <a:rPr lang="en-US" smtClean="0"/>
              <a:t>22</a:t>
            </a:fld>
            <a:endParaRPr lang="en-US"/>
          </a:p>
        </p:txBody>
      </p:sp>
      <p:sp>
        <p:nvSpPr>
          <p:cNvPr id="9" name="Rectangle 8">
            <a:extLst>
              <a:ext uri="{FF2B5EF4-FFF2-40B4-BE49-F238E27FC236}">
                <a16:creationId xmlns:a16="http://schemas.microsoft.com/office/drawing/2014/main" id="{356FAC06-D2A6-492C-A226-A0F82C2FF911}"/>
              </a:ext>
            </a:extLst>
          </p:cNvPr>
          <p:cNvSpPr/>
          <p:nvPr/>
        </p:nvSpPr>
        <p:spPr>
          <a:xfrm>
            <a:off x="838199" y="821525"/>
            <a:ext cx="5555688" cy="400110"/>
          </a:xfrm>
          <a:prstGeom prst="rect">
            <a:avLst/>
          </a:prstGeom>
        </p:spPr>
        <p:txBody>
          <a:bodyPr wrap="none">
            <a:spAutoFit/>
          </a:bodyPr>
          <a:lstStyle/>
          <a:p>
            <a:r>
              <a:rPr lang="en-US" sz="2000" dirty="0"/>
              <a:t>Friendly UI; Available in RDA /Chronic OOC AD</a:t>
            </a:r>
          </a:p>
        </p:txBody>
      </p:sp>
      <p:pic>
        <p:nvPicPr>
          <p:cNvPr id="11" name="Picture 10">
            <a:extLst>
              <a:ext uri="{FF2B5EF4-FFF2-40B4-BE49-F238E27FC236}">
                <a16:creationId xmlns:a16="http://schemas.microsoft.com/office/drawing/2014/main" id="{85F13AA3-02CA-4925-9393-54918472A8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481" y="1967144"/>
            <a:ext cx="5067059" cy="4004453"/>
          </a:xfrm>
          <a:prstGeom prst="rect">
            <a:avLst/>
          </a:prstGeom>
        </p:spPr>
      </p:pic>
      <p:pic>
        <p:nvPicPr>
          <p:cNvPr id="12" name="Picture 11">
            <a:extLst>
              <a:ext uri="{FF2B5EF4-FFF2-40B4-BE49-F238E27FC236}">
                <a16:creationId xmlns:a16="http://schemas.microsoft.com/office/drawing/2014/main" id="{C5B1425E-AB48-4EA3-8995-9019104E2FD6}"/>
              </a:ext>
            </a:extLst>
          </p:cNvPr>
          <p:cNvPicPr>
            <a:picLocks noChangeAspect="1"/>
          </p:cNvPicPr>
          <p:nvPr/>
        </p:nvPicPr>
        <p:blipFill>
          <a:blip r:embed="rId3"/>
          <a:stretch>
            <a:fillRect/>
          </a:stretch>
        </p:blipFill>
        <p:spPr>
          <a:xfrm>
            <a:off x="6333460" y="1967144"/>
            <a:ext cx="5021793" cy="3385906"/>
          </a:xfrm>
          <a:prstGeom prst="rect">
            <a:avLst/>
          </a:prstGeom>
        </p:spPr>
      </p:pic>
    </p:spTree>
    <p:extLst>
      <p:ext uri="{BB962C8B-B14F-4D97-AF65-F5344CB8AC3E}">
        <p14:creationId xmlns:p14="http://schemas.microsoft.com/office/powerpoint/2010/main" val="11459486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4BBEF-A08C-4541-81C7-F361BA6680CB}"/>
              </a:ext>
            </a:extLst>
          </p:cNvPr>
          <p:cNvSpPr>
            <a:spLocks noGrp="1"/>
          </p:cNvSpPr>
          <p:nvPr>
            <p:ph type="title"/>
          </p:nvPr>
        </p:nvSpPr>
        <p:spPr/>
        <p:txBody>
          <a:bodyPr/>
          <a:lstStyle/>
          <a:p>
            <a:r>
              <a:rPr lang="en-US" dirty="0"/>
              <a:t>Channel level analysis </a:t>
            </a:r>
          </a:p>
        </p:txBody>
      </p:sp>
      <p:sp>
        <p:nvSpPr>
          <p:cNvPr id="3" name="Footer Placeholder 2">
            <a:extLst>
              <a:ext uri="{FF2B5EF4-FFF2-40B4-BE49-F238E27FC236}">
                <a16:creationId xmlns:a16="http://schemas.microsoft.com/office/drawing/2014/main" id="{42F126A6-30ED-443F-A64E-03D9E876BEDC}"/>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82F458F2-2720-4030-9B82-EF6EAFA085A9}"/>
              </a:ext>
            </a:extLst>
          </p:cNvPr>
          <p:cNvSpPr>
            <a:spLocks noGrp="1"/>
          </p:cNvSpPr>
          <p:nvPr>
            <p:ph type="sldNum" sz="quarter" idx="12"/>
          </p:nvPr>
        </p:nvSpPr>
        <p:spPr/>
        <p:txBody>
          <a:bodyPr/>
          <a:lstStyle/>
          <a:p>
            <a:fld id="{B7E7695C-FCF1-4AA0-9B93-7941FED13DC4}" type="slidenum">
              <a:rPr lang="en-US" smtClean="0"/>
              <a:t>23</a:t>
            </a:fld>
            <a:endParaRPr lang="en-US"/>
          </a:p>
        </p:txBody>
      </p:sp>
      <p:sp>
        <p:nvSpPr>
          <p:cNvPr id="5" name="Text Placeholder 4">
            <a:extLst>
              <a:ext uri="{FF2B5EF4-FFF2-40B4-BE49-F238E27FC236}">
                <a16:creationId xmlns:a16="http://schemas.microsoft.com/office/drawing/2014/main" id="{0C8D3CE9-1338-4563-9C65-0EF54C2DDEFA}"/>
              </a:ext>
            </a:extLst>
          </p:cNvPr>
          <p:cNvSpPr>
            <a:spLocks noGrp="1"/>
          </p:cNvSpPr>
          <p:nvPr>
            <p:ph type="body" sz="quarter" idx="13"/>
          </p:nvPr>
        </p:nvSpPr>
        <p:spPr/>
        <p:txBody>
          <a:bodyPr/>
          <a:lstStyle/>
          <a:p>
            <a:r>
              <a:rPr lang="en-US" dirty="0"/>
              <a:t>Reduce false alarms/Smarter AD; Available in RDA /Chronic OOC AD</a:t>
            </a:r>
          </a:p>
        </p:txBody>
      </p:sp>
      <p:sp>
        <p:nvSpPr>
          <p:cNvPr id="6" name="Content Placeholder 5">
            <a:extLst>
              <a:ext uri="{FF2B5EF4-FFF2-40B4-BE49-F238E27FC236}">
                <a16:creationId xmlns:a16="http://schemas.microsoft.com/office/drawing/2014/main" id="{CA2C1651-D3F5-464B-8514-CC2495F8D8C7}"/>
              </a:ext>
            </a:extLst>
          </p:cNvPr>
          <p:cNvSpPr>
            <a:spLocks noGrp="1"/>
          </p:cNvSpPr>
          <p:nvPr>
            <p:ph sz="half" idx="1"/>
          </p:nvPr>
        </p:nvSpPr>
        <p:spPr>
          <a:xfrm>
            <a:off x="838200" y="1343025"/>
            <a:ext cx="10515600" cy="4833938"/>
          </a:xfrm>
        </p:spPr>
        <p:txBody>
          <a:bodyPr/>
          <a:lstStyle/>
          <a:p>
            <a:r>
              <a:rPr lang="en-US" sz="1600" dirty="0"/>
              <a:t>This feature enables the channel level analysis in AD aimed to give a comparison between highlighted CKCs, which will help to identify incoming toggle and speed up troubleshooting for multiple CKC OOCs with similar issue.</a:t>
            </a:r>
          </a:p>
          <a:p>
            <a:pPr lvl="1"/>
            <a:r>
              <a:rPr lang="en-US" sz="1200" dirty="0"/>
              <a:t>If </a:t>
            </a:r>
            <a:r>
              <a:rPr lang="en-US" sz="1200" dirty="0" err="1"/>
              <a:t>ckc</a:t>
            </a:r>
            <a:r>
              <a:rPr lang="en-US" sz="1200" dirty="0"/>
              <a:t> is not equal to 0, AD will query all samples based on the corresponding channel level. </a:t>
            </a:r>
          </a:p>
          <a:p>
            <a:r>
              <a:rPr lang="en-US" sz="1600" dirty="0"/>
              <a:t>PEE user Shaun gave the feedback that multiple CKCs highlighted got the same issue. </a:t>
            </a:r>
            <a:br>
              <a:rPr lang="en-US" sz="1600" dirty="0"/>
            </a:br>
            <a:endParaRPr lang="en-US" sz="1600" dirty="0"/>
          </a:p>
        </p:txBody>
      </p:sp>
      <p:pic>
        <p:nvPicPr>
          <p:cNvPr id="7" name="Picture 6">
            <a:extLst>
              <a:ext uri="{FF2B5EF4-FFF2-40B4-BE49-F238E27FC236}">
                <a16:creationId xmlns:a16="http://schemas.microsoft.com/office/drawing/2014/main" id="{ABADFD8D-05F2-4364-9855-124C5E878EE2}"/>
              </a:ext>
            </a:extLst>
          </p:cNvPr>
          <p:cNvPicPr>
            <a:picLocks noChangeAspect="1"/>
          </p:cNvPicPr>
          <p:nvPr/>
        </p:nvPicPr>
        <p:blipFill>
          <a:blip r:embed="rId2"/>
          <a:stretch>
            <a:fillRect/>
          </a:stretch>
        </p:blipFill>
        <p:spPr>
          <a:xfrm>
            <a:off x="1271587" y="2870293"/>
            <a:ext cx="4633913" cy="3087655"/>
          </a:xfrm>
          <a:prstGeom prst="rect">
            <a:avLst/>
          </a:prstGeom>
        </p:spPr>
      </p:pic>
      <p:pic>
        <p:nvPicPr>
          <p:cNvPr id="8" name="Picture 7">
            <a:extLst>
              <a:ext uri="{FF2B5EF4-FFF2-40B4-BE49-F238E27FC236}">
                <a16:creationId xmlns:a16="http://schemas.microsoft.com/office/drawing/2014/main" id="{5CD4D753-EDBD-4A84-A068-38B298D7504F}"/>
              </a:ext>
            </a:extLst>
          </p:cNvPr>
          <p:cNvPicPr>
            <a:picLocks noChangeAspect="1"/>
          </p:cNvPicPr>
          <p:nvPr/>
        </p:nvPicPr>
        <p:blipFill>
          <a:blip r:embed="rId3"/>
          <a:stretch>
            <a:fillRect/>
          </a:stretch>
        </p:blipFill>
        <p:spPr>
          <a:xfrm>
            <a:off x="6338886" y="2870292"/>
            <a:ext cx="4680493" cy="3087655"/>
          </a:xfrm>
          <a:prstGeom prst="rect">
            <a:avLst/>
          </a:prstGeom>
        </p:spPr>
      </p:pic>
      <p:sp>
        <p:nvSpPr>
          <p:cNvPr id="9" name="TextBox 8">
            <a:extLst>
              <a:ext uri="{FF2B5EF4-FFF2-40B4-BE49-F238E27FC236}">
                <a16:creationId xmlns:a16="http://schemas.microsoft.com/office/drawing/2014/main" id="{CDE23833-D2D5-4A56-A6AD-23A13804B9F5}"/>
              </a:ext>
            </a:extLst>
          </p:cNvPr>
          <p:cNvSpPr txBox="1"/>
          <p:nvPr/>
        </p:nvSpPr>
        <p:spPr>
          <a:xfrm>
            <a:off x="2960274" y="6007686"/>
            <a:ext cx="1256537" cy="338554"/>
          </a:xfrm>
          <a:prstGeom prst="rect">
            <a:avLst/>
          </a:prstGeom>
          <a:noFill/>
        </p:spPr>
        <p:txBody>
          <a:bodyPr wrap="square" rtlCol="0">
            <a:spAutoFit/>
          </a:bodyPr>
          <a:lstStyle/>
          <a:p>
            <a:r>
              <a:rPr lang="en-US" sz="1600" dirty="0"/>
              <a:t>CKC level </a:t>
            </a:r>
          </a:p>
        </p:txBody>
      </p:sp>
      <p:sp>
        <p:nvSpPr>
          <p:cNvPr id="10" name="TextBox 9">
            <a:extLst>
              <a:ext uri="{FF2B5EF4-FFF2-40B4-BE49-F238E27FC236}">
                <a16:creationId xmlns:a16="http://schemas.microsoft.com/office/drawing/2014/main" id="{0C7E8CB0-2CF0-41E1-8FD4-7CE949ED6F23}"/>
              </a:ext>
            </a:extLst>
          </p:cNvPr>
          <p:cNvSpPr txBox="1"/>
          <p:nvPr/>
        </p:nvSpPr>
        <p:spPr>
          <a:xfrm>
            <a:off x="7269813" y="6023238"/>
            <a:ext cx="2968516" cy="338554"/>
          </a:xfrm>
          <a:prstGeom prst="rect">
            <a:avLst/>
          </a:prstGeom>
          <a:noFill/>
        </p:spPr>
        <p:txBody>
          <a:bodyPr wrap="square" rtlCol="0">
            <a:spAutoFit/>
          </a:bodyPr>
          <a:lstStyle/>
          <a:p>
            <a:r>
              <a:rPr lang="en-US" sz="1600" dirty="0"/>
              <a:t>Channel level / multiple CKCs</a:t>
            </a:r>
          </a:p>
        </p:txBody>
      </p:sp>
    </p:spTree>
    <p:extLst>
      <p:ext uri="{BB962C8B-B14F-4D97-AF65-F5344CB8AC3E}">
        <p14:creationId xmlns:p14="http://schemas.microsoft.com/office/powerpoint/2010/main" val="16238026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8788"/>
          </a:xfrm>
        </p:spPr>
        <p:txBody>
          <a:bodyPr/>
          <a:lstStyle/>
          <a:p>
            <a:r>
              <a:rPr lang="en-US" dirty="0"/>
              <a:t>Channel level analysis </a:t>
            </a:r>
          </a:p>
        </p:txBody>
      </p:sp>
      <p:sp>
        <p:nvSpPr>
          <p:cNvPr id="4" name="Text Placeholder 3"/>
          <p:cNvSpPr>
            <a:spLocks noGrp="1"/>
          </p:cNvSpPr>
          <p:nvPr>
            <p:ph type="body" sz="quarter" idx="13"/>
          </p:nvPr>
        </p:nvSpPr>
        <p:spPr>
          <a:xfrm>
            <a:off x="838200" y="1276350"/>
            <a:ext cx="5020340" cy="561975"/>
          </a:xfrm>
        </p:spPr>
        <p:txBody>
          <a:bodyPr/>
          <a:lstStyle/>
          <a:p>
            <a:r>
              <a:rPr lang="en-US" dirty="0"/>
              <a:t>Before</a:t>
            </a:r>
          </a:p>
        </p:txBody>
      </p:sp>
      <p:sp>
        <p:nvSpPr>
          <p:cNvPr id="6" name="Text Placeholder 5"/>
          <p:cNvSpPr>
            <a:spLocks noGrp="1"/>
          </p:cNvSpPr>
          <p:nvPr>
            <p:ph type="body" sz="quarter" idx="15"/>
          </p:nvPr>
        </p:nvSpPr>
        <p:spPr>
          <a:xfrm>
            <a:off x="6333460" y="1276350"/>
            <a:ext cx="5020340" cy="561975"/>
          </a:xfrm>
        </p:spPr>
        <p:txBody>
          <a:bodyPr/>
          <a:lstStyle/>
          <a:p>
            <a:r>
              <a:rPr lang="en-US" dirty="0"/>
              <a:t>After</a:t>
            </a:r>
          </a:p>
        </p:txBody>
      </p:sp>
      <p:sp>
        <p:nvSpPr>
          <p:cNvPr id="7" name="Footer Placeholder 6"/>
          <p:cNvSpPr>
            <a:spLocks noGrp="1"/>
          </p:cNvSpPr>
          <p:nvPr>
            <p:ph type="ftr" sz="quarter" idx="11"/>
          </p:nvPr>
        </p:nvSpPr>
        <p:spPr/>
        <p:txBody>
          <a:bodyPr/>
          <a:lstStyle/>
          <a:p>
            <a:r>
              <a:rPr lang="en-US"/>
              <a:t>Micron Confidential</a:t>
            </a:r>
          </a:p>
        </p:txBody>
      </p:sp>
      <p:sp>
        <p:nvSpPr>
          <p:cNvPr id="8" name="Slide Number Placeholder 7"/>
          <p:cNvSpPr>
            <a:spLocks noGrp="1"/>
          </p:cNvSpPr>
          <p:nvPr>
            <p:ph type="sldNum" sz="quarter" idx="12"/>
          </p:nvPr>
        </p:nvSpPr>
        <p:spPr/>
        <p:txBody>
          <a:bodyPr/>
          <a:lstStyle/>
          <a:p>
            <a:fld id="{B7E7695C-FCF1-4AA0-9B93-7941FED13DC4}" type="slidenum">
              <a:rPr lang="en-US" smtClean="0"/>
              <a:t>24</a:t>
            </a:fld>
            <a:endParaRPr lang="en-US"/>
          </a:p>
        </p:txBody>
      </p:sp>
      <p:sp>
        <p:nvSpPr>
          <p:cNvPr id="9" name="Rectangle 8">
            <a:extLst>
              <a:ext uri="{FF2B5EF4-FFF2-40B4-BE49-F238E27FC236}">
                <a16:creationId xmlns:a16="http://schemas.microsoft.com/office/drawing/2014/main" id="{356FAC06-D2A6-492C-A226-A0F82C2FF911}"/>
              </a:ext>
            </a:extLst>
          </p:cNvPr>
          <p:cNvSpPr/>
          <p:nvPr/>
        </p:nvSpPr>
        <p:spPr>
          <a:xfrm>
            <a:off x="838199" y="821525"/>
            <a:ext cx="8047011" cy="400110"/>
          </a:xfrm>
          <a:prstGeom prst="rect">
            <a:avLst/>
          </a:prstGeom>
        </p:spPr>
        <p:txBody>
          <a:bodyPr wrap="none">
            <a:spAutoFit/>
          </a:bodyPr>
          <a:lstStyle/>
          <a:p>
            <a:r>
              <a:rPr lang="en-US" sz="2000" dirty="0"/>
              <a:t>Reduce false alarms/Smarter AD; Available in RDA /Chronic OOC AD</a:t>
            </a:r>
          </a:p>
        </p:txBody>
      </p:sp>
      <p:sp>
        <p:nvSpPr>
          <p:cNvPr id="14" name="Rectangle 13">
            <a:extLst>
              <a:ext uri="{FF2B5EF4-FFF2-40B4-BE49-F238E27FC236}">
                <a16:creationId xmlns:a16="http://schemas.microsoft.com/office/drawing/2014/main" id="{4628A979-EB34-46D4-AF3C-E8A4CA739362}"/>
              </a:ext>
            </a:extLst>
          </p:cNvPr>
          <p:cNvSpPr/>
          <p:nvPr/>
        </p:nvSpPr>
        <p:spPr>
          <a:xfrm>
            <a:off x="828035" y="6028297"/>
            <a:ext cx="3493329" cy="369332"/>
          </a:xfrm>
          <a:prstGeom prst="rect">
            <a:avLst/>
          </a:prstGeom>
        </p:spPr>
        <p:txBody>
          <a:bodyPr wrap="none">
            <a:spAutoFit/>
          </a:bodyPr>
          <a:lstStyle/>
          <a:p>
            <a:r>
              <a:rPr lang="en-US" dirty="0">
                <a:hlinkClick r:id="rId2"/>
              </a:rPr>
              <a:t>Previous Report </a:t>
            </a:r>
            <a:r>
              <a:rPr lang="en-US" dirty="0"/>
              <a:t>vs. </a:t>
            </a:r>
            <a:r>
              <a:rPr lang="en-US" dirty="0">
                <a:hlinkClick r:id="rId3"/>
              </a:rPr>
              <a:t>After Report</a:t>
            </a:r>
            <a:endParaRPr lang="en-US" dirty="0"/>
          </a:p>
        </p:txBody>
      </p:sp>
      <p:pic>
        <p:nvPicPr>
          <p:cNvPr id="11" name="Picture 10">
            <a:extLst>
              <a:ext uri="{FF2B5EF4-FFF2-40B4-BE49-F238E27FC236}">
                <a16:creationId xmlns:a16="http://schemas.microsoft.com/office/drawing/2014/main" id="{3B5C7208-45A9-4A87-8A1A-982398A5C192}"/>
              </a:ext>
            </a:extLst>
          </p:cNvPr>
          <p:cNvPicPr>
            <a:picLocks noChangeAspect="1"/>
          </p:cNvPicPr>
          <p:nvPr/>
        </p:nvPicPr>
        <p:blipFill>
          <a:blip r:embed="rId4"/>
          <a:stretch>
            <a:fillRect/>
          </a:stretch>
        </p:blipFill>
        <p:spPr>
          <a:xfrm>
            <a:off x="170450" y="4697148"/>
            <a:ext cx="6355840" cy="283578"/>
          </a:xfrm>
          <a:prstGeom prst="rect">
            <a:avLst/>
          </a:prstGeom>
        </p:spPr>
      </p:pic>
      <p:pic>
        <p:nvPicPr>
          <p:cNvPr id="12" name="Picture 11">
            <a:extLst>
              <a:ext uri="{FF2B5EF4-FFF2-40B4-BE49-F238E27FC236}">
                <a16:creationId xmlns:a16="http://schemas.microsoft.com/office/drawing/2014/main" id="{540B10F0-7CBE-4EA8-994A-B017B3225EF3}"/>
              </a:ext>
            </a:extLst>
          </p:cNvPr>
          <p:cNvPicPr>
            <a:picLocks noChangeAspect="1"/>
          </p:cNvPicPr>
          <p:nvPr/>
        </p:nvPicPr>
        <p:blipFill>
          <a:blip r:embed="rId5"/>
          <a:stretch>
            <a:fillRect/>
          </a:stretch>
        </p:blipFill>
        <p:spPr>
          <a:xfrm>
            <a:off x="550085" y="1949321"/>
            <a:ext cx="5596570" cy="2666822"/>
          </a:xfrm>
          <a:prstGeom prst="rect">
            <a:avLst/>
          </a:prstGeom>
        </p:spPr>
      </p:pic>
      <p:pic>
        <p:nvPicPr>
          <p:cNvPr id="15" name="Picture 14">
            <a:extLst>
              <a:ext uri="{FF2B5EF4-FFF2-40B4-BE49-F238E27FC236}">
                <a16:creationId xmlns:a16="http://schemas.microsoft.com/office/drawing/2014/main" id="{9B49B08A-892F-41EC-95FA-AFF893CADBD9}"/>
              </a:ext>
            </a:extLst>
          </p:cNvPr>
          <p:cNvPicPr>
            <a:picLocks noChangeAspect="1"/>
          </p:cNvPicPr>
          <p:nvPr/>
        </p:nvPicPr>
        <p:blipFill>
          <a:blip r:embed="rId6"/>
          <a:stretch>
            <a:fillRect/>
          </a:stretch>
        </p:blipFill>
        <p:spPr>
          <a:xfrm>
            <a:off x="5706001" y="5129704"/>
            <a:ext cx="6355840" cy="259674"/>
          </a:xfrm>
          <a:prstGeom prst="rect">
            <a:avLst/>
          </a:prstGeom>
        </p:spPr>
      </p:pic>
      <p:pic>
        <p:nvPicPr>
          <p:cNvPr id="16" name="Picture 15">
            <a:extLst>
              <a:ext uri="{FF2B5EF4-FFF2-40B4-BE49-F238E27FC236}">
                <a16:creationId xmlns:a16="http://schemas.microsoft.com/office/drawing/2014/main" id="{29183D0E-F1B8-41F1-96A7-7BFBDCF6578C}"/>
              </a:ext>
            </a:extLst>
          </p:cNvPr>
          <p:cNvPicPr>
            <a:picLocks noChangeAspect="1"/>
          </p:cNvPicPr>
          <p:nvPr/>
        </p:nvPicPr>
        <p:blipFill>
          <a:blip r:embed="rId7"/>
          <a:stretch>
            <a:fillRect/>
          </a:stretch>
        </p:blipFill>
        <p:spPr>
          <a:xfrm>
            <a:off x="6333459" y="1964861"/>
            <a:ext cx="5544076" cy="2651281"/>
          </a:xfrm>
          <a:prstGeom prst="rect">
            <a:avLst/>
          </a:prstGeom>
        </p:spPr>
      </p:pic>
    </p:spTree>
    <p:extLst>
      <p:ext uri="{BB962C8B-B14F-4D97-AF65-F5344CB8AC3E}">
        <p14:creationId xmlns:p14="http://schemas.microsoft.com/office/powerpoint/2010/main" val="33002838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8788"/>
          </a:xfrm>
        </p:spPr>
        <p:txBody>
          <a:bodyPr/>
          <a:lstStyle/>
          <a:p>
            <a:r>
              <a:rPr lang="en-US" dirty="0"/>
              <a:t>Plot enhancement for channel level analysis </a:t>
            </a:r>
          </a:p>
        </p:txBody>
      </p:sp>
      <p:sp>
        <p:nvSpPr>
          <p:cNvPr id="4" name="Text Placeholder 3"/>
          <p:cNvSpPr>
            <a:spLocks noGrp="1"/>
          </p:cNvSpPr>
          <p:nvPr>
            <p:ph type="body" sz="quarter" idx="13"/>
          </p:nvPr>
        </p:nvSpPr>
        <p:spPr>
          <a:xfrm>
            <a:off x="838199" y="2219325"/>
            <a:ext cx="5020340" cy="561975"/>
          </a:xfrm>
        </p:spPr>
        <p:txBody>
          <a:bodyPr/>
          <a:lstStyle/>
          <a:p>
            <a:r>
              <a:rPr lang="en-US" dirty="0"/>
              <a:t>Before</a:t>
            </a:r>
          </a:p>
        </p:txBody>
      </p:sp>
      <p:sp>
        <p:nvSpPr>
          <p:cNvPr id="6" name="Text Placeholder 5"/>
          <p:cNvSpPr>
            <a:spLocks noGrp="1"/>
          </p:cNvSpPr>
          <p:nvPr>
            <p:ph type="body" sz="quarter" idx="15"/>
          </p:nvPr>
        </p:nvSpPr>
        <p:spPr>
          <a:xfrm>
            <a:off x="6333460" y="2219325"/>
            <a:ext cx="5020340" cy="561975"/>
          </a:xfrm>
        </p:spPr>
        <p:txBody>
          <a:bodyPr/>
          <a:lstStyle/>
          <a:p>
            <a:r>
              <a:rPr lang="en-US" dirty="0"/>
              <a:t>After</a:t>
            </a:r>
          </a:p>
        </p:txBody>
      </p:sp>
      <p:sp>
        <p:nvSpPr>
          <p:cNvPr id="7" name="Footer Placeholder 6"/>
          <p:cNvSpPr>
            <a:spLocks noGrp="1"/>
          </p:cNvSpPr>
          <p:nvPr>
            <p:ph type="ftr" sz="quarter" idx="11"/>
          </p:nvPr>
        </p:nvSpPr>
        <p:spPr/>
        <p:txBody>
          <a:bodyPr/>
          <a:lstStyle/>
          <a:p>
            <a:r>
              <a:rPr lang="en-US"/>
              <a:t>Micron Confidential</a:t>
            </a:r>
          </a:p>
        </p:txBody>
      </p:sp>
      <p:sp>
        <p:nvSpPr>
          <p:cNvPr id="8" name="Slide Number Placeholder 7"/>
          <p:cNvSpPr>
            <a:spLocks noGrp="1"/>
          </p:cNvSpPr>
          <p:nvPr>
            <p:ph type="sldNum" sz="quarter" idx="12"/>
          </p:nvPr>
        </p:nvSpPr>
        <p:spPr/>
        <p:txBody>
          <a:bodyPr/>
          <a:lstStyle/>
          <a:p>
            <a:fld id="{B7E7695C-FCF1-4AA0-9B93-7941FED13DC4}" type="slidenum">
              <a:rPr lang="en-US" smtClean="0"/>
              <a:t>25</a:t>
            </a:fld>
            <a:endParaRPr lang="en-US"/>
          </a:p>
        </p:txBody>
      </p:sp>
      <p:sp>
        <p:nvSpPr>
          <p:cNvPr id="9" name="Rectangle 8">
            <a:extLst>
              <a:ext uri="{FF2B5EF4-FFF2-40B4-BE49-F238E27FC236}">
                <a16:creationId xmlns:a16="http://schemas.microsoft.com/office/drawing/2014/main" id="{356FAC06-D2A6-492C-A226-A0F82C2FF911}"/>
              </a:ext>
            </a:extLst>
          </p:cNvPr>
          <p:cNvSpPr/>
          <p:nvPr/>
        </p:nvSpPr>
        <p:spPr>
          <a:xfrm>
            <a:off x="838199" y="821525"/>
            <a:ext cx="5555688" cy="400110"/>
          </a:xfrm>
          <a:prstGeom prst="rect">
            <a:avLst/>
          </a:prstGeom>
        </p:spPr>
        <p:txBody>
          <a:bodyPr wrap="none">
            <a:spAutoFit/>
          </a:bodyPr>
          <a:lstStyle/>
          <a:p>
            <a:r>
              <a:rPr lang="en-US" sz="2000" dirty="0"/>
              <a:t>Friendly UI; Available in RDA /Chronic OOC AD</a:t>
            </a:r>
          </a:p>
        </p:txBody>
      </p:sp>
      <p:sp>
        <p:nvSpPr>
          <p:cNvPr id="15" name="Content Placeholder 5">
            <a:extLst>
              <a:ext uri="{FF2B5EF4-FFF2-40B4-BE49-F238E27FC236}">
                <a16:creationId xmlns:a16="http://schemas.microsoft.com/office/drawing/2014/main" id="{628C68A3-963D-4001-8A92-CBC9CFF811D8}"/>
              </a:ext>
            </a:extLst>
          </p:cNvPr>
          <p:cNvSpPr>
            <a:spLocks noGrp="1"/>
          </p:cNvSpPr>
          <p:nvPr>
            <p:ph sz="half" idx="1"/>
          </p:nvPr>
        </p:nvSpPr>
        <p:spPr>
          <a:xfrm>
            <a:off x="838200" y="1343025"/>
            <a:ext cx="10515600" cy="4833938"/>
          </a:xfrm>
        </p:spPr>
        <p:txBody>
          <a:bodyPr/>
          <a:lstStyle/>
          <a:p>
            <a:r>
              <a:rPr lang="en-US" sz="1600" dirty="0"/>
              <a:t>Potential Root Cause highlighted in bold red. </a:t>
            </a:r>
          </a:p>
          <a:p>
            <a:r>
              <a:rPr lang="en-US" sz="1600" dirty="0"/>
              <a:t>Some font size and legend optimization.</a:t>
            </a:r>
            <a:br>
              <a:rPr lang="en-US" sz="1600" dirty="0"/>
            </a:br>
            <a:endParaRPr lang="en-US" sz="1600" dirty="0"/>
          </a:p>
        </p:txBody>
      </p:sp>
      <p:pic>
        <p:nvPicPr>
          <p:cNvPr id="16" name="Picture 15">
            <a:extLst>
              <a:ext uri="{FF2B5EF4-FFF2-40B4-BE49-F238E27FC236}">
                <a16:creationId xmlns:a16="http://schemas.microsoft.com/office/drawing/2014/main" id="{A592FD2A-2F96-4C4F-BB8D-5C002AE21869}"/>
              </a:ext>
            </a:extLst>
          </p:cNvPr>
          <p:cNvPicPr>
            <a:picLocks noChangeAspect="1"/>
          </p:cNvPicPr>
          <p:nvPr/>
        </p:nvPicPr>
        <p:blipFill>
          <a:blip r:embed="rId2"/>
          <a:stretch>
            <a:fillRect/>
          </a:stretch>
        </p:blipFill>
        <p:spPr>
          <a:xfrm>
            <a:off x="613967" y="2902690"/>
            <a:ext cx="5482033" cy="2787671"/>
          </a:xfrm>
          <a:prstGeom prst="rect">
            <a:avLst/>
          </a:prstGeom>
        </p:spPr>
      </p:pic>
      <p:pic>
        <p:nvPicPr>
          <p:cNvPr id="17" name="Picture 16">
            <a:extLst>
              <a:ext uri="{FF2B5EF4-FFF2-40B4-BE49-F238E27FC236}">
                <a16:creationId xmlns:a16="http://schemas.microsoft.com/office/drawing/2014/main" id="{6845EE8E-5D37-45A8-AB98-7ABDE6C1D57A}"/>
              </a:ext>
            </a:extLst>
          </p:cNvPr>
          <p:cNvPicPr>
            <a:picLocks noChangeAspect="1"/>
          </p:cNvPicPr>
          <p:nvPr/>
        </p:nvPicPr>
        <p:blipFill>
          <a:blip r:embed="rId3"/>
          <a:stretch>
            <a:fillRect/>
          </a:stretch>
        </p:blipFill>
        <p:spPr>
          <a:xfrm>
            <a:off x="6096000" y="2902690"/>
            <a:ext cx="5768878" cy="2738699"/>
          </a:xfrm>
          <a:prstGeom prst="rect">
            <a:avLst/>
          </a:prstGeom>
        </p:spPr>
      </p:pic>
    </p:spTree>
    <p:extLst>
      <p:ext uri="{BB962C8B-B14F-4D97-AF65-F5344CB8AC3E}">
        <p14:creationId xmlns:p14="http://schemas.microsoft.com/office/powerpoint/2010/main" val="19260573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AFE50-8C14-4D1B-AB2B-BF6D6FEEF50A}"/>
              </a:ext>
            </a:extLst>
          </p:cNvPr>
          <p:cNvSpPr>
            <a:spLocks noGrp="1"/>
          </p:cNvSpPr>
          <p:nvPr>
            <p:ph type="title"/>
          </p:nvPr>
        </p:nvSpPr>
        <p:spPr/>
        <p:txBody>
          <a:bodyPr/>
          <a:lstStyle/>
          <a:p>
            <a:r>
              <a:rPr lang="en-US" dirty="0"/>
              <a:t>Single context removal </a:t>
            </a:r>
          </a:p>
        </p:txBody>
      </p:sp>
      <p:sp>
        <p:nvSpPr>
          <p:cNvPr id="3" name="Footer Placeholder 2">
            <a:extLst>
              <a:ext uri="{FF2B5EF4-FFF2-40B4-BE49-F238E27FC236}">
                <a16:creationId xmlns:a16="http://schemas.microsoft.com/office/drawing/2014/main" id="{1C79FE3F-AAB0-46F6-8FBA-EBF4D91D74C3}"/>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F68CF290-827E-4810-AFF9-222F03699257}"/>
              </a:ext>
            </a:extLst>
          </p:cNvPr>
          <p:cNvSpPr>
            <a:spLocks noGrp="1"/>
          </p:cNvSpPr>
          <p:nvPr>
            <p:ph type="sldNum" sz="quarter" idx="12"/>
          </p:nvPr>
        </p:nvSpPr>
        <p:spPr/>
        <p:txBody>
          <a:bodyPr/>
          <a:lstStyle/>
          <a:p>
            <a:fld id="{B7E7695C-FCF1-4AA0-9B93-7941FED13DC4}" type="slidenum">
              <a:rPr lang="en-US" smtClean="0"/>
              <a:t>26</a:t>
            </a:fld>
            <a:endParaRPr lang="en-US"/>
          </a:p>
        </p:txBody>
      </p:sp>
      <p:sp>
        <p:nvSpPr>
          <p:cNvPr id="5" name="Text Placeholder 4">
            <a:extLst>
              <a:ext uri="{FF2B5EF4-FFF2-40B4-BE49-F238E27FC236}">
                <a16:creationId xmlns:a16="http://schemas.microsoft.com/office/drawing/2014/main" id="{DFA32393-9B88-491A-AD1C-FC1CB7194007}"/>
              </a:ext>
            </a:extLst>
          </p:cNvPr>
          <p:cNvSpPr>
            <a:spLocks noGrp="1"/>
          </p:cNvSpPr>
          <p:nvPr>
            <p:ph type="body" sz="quarter" idx="13"/>
          </p:nvPr>
        </p:nvSpPr>
        <p:spPr/>
        <p:txBody>
          <a:bodyPr/>
          <a:lstStyle/>
          <a:p>
            <a:r>
              <a:rPr lang="en-US" dirty="0"/>
              <a:t>Reduce false alarms/Smarter AD; Available in RDA /Chronic OOC AD</a:t>
            </a:r>
          </a:p>
        </p:txBody>
      </p:sp>
      <p:sp>
        <p:nvSpPr>
          <p:cNvPr id="6" name="Content Placeholder 5">
            <a:extLst>
              <a:ext uri="{FF2B5EF4-FFF2-40B4-BE49-F238E27FC236}">
                <a16:creationId xmlns:a16="http://schemas.microsoft.com/office/drawing/2014/main" id="{E585E17C-C31D-4648-BCF7-EBA105F8A413}"/>
              </a:ext>
            </a:extLst>
          </p:cNvPr>
          <p:cNvSpPr>
            <a:spLocks noGrp="1"/>
          </p:cNvSpPr>
          <p:nvPr>
            <p:ph sz="half" idx="1"/>
          </p:nvPr>
        </p:nvSpPr>
        <p:spPr>
          <a:xfrm>
            <a:off x="838200" y="1479292"/>
            <a:ext cx="10515600" cy="4697671"/>
          </a:xfrm>
        </p:spPr>
        <p:txBody>
          <a:bodyPr/>
          <a:lstStyle/>
          <a:p>
            <a:r>
              <a:rPr lang="en-US" sz="1600" dirty="0"/>
              <a:t>if root cause only has one recipe/process id/ etc. do not list in the root cause list. except they are from process step. </a:t>
            </a:r>
          </a:p>
          <a:p>
            <a:endParaRPr lang="en-US" dirty="0"/>
          </a:p>
        </p:txBody>
      </p:sp>
      <p:pic>
        <p:nvPicPr>
          <p:cNvPr id="7" name="Picture 2">
            <a:extLst>
              <a:ext uri="{FF2B5EF4-FFF2-40B4-BE49-F238E27FC236}">
                <a16:creationId xmlns:a16="http://schemas.microsoft.com/office/drawing/2014/main" id="{664D315B-F57B-4E55-9D76-6D742B0A19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1946696"/>
            <a:ext cx="7254293" cy="3512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15571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5A2C0-8C53-4AED-ACB1-7B62B7B85B2C}"/>
              </a:ext>
            </a:extLst>
          </p:cNvPr>
          <p:cNvSpPr>
            <a:spLocks noGrp="1"/>
          </p:cNvSpPr>
          <p:nvPr>
            <p:ph type="title"/>
          </p:nvPr>
        </p:nvSpPr>
        <p:spPr/>
        <p:txBody>
          <a:bodyPr/>
          <a:lstStyle/>
          <a:p>
            <a:r>
              <a:rPr lang="en-US" dirty="0"/>
              <a:t>Curve trending detection </a:t>
            </a:r>
          </a:p>
        </p:txBody>
      </p:sp>
      <p:sp>
        <p:nvSpPr>
          <p:cNvPr id="3" name="Footer Placeholder 2">
            <a:extLst>
              <a:ext uri="{FF2B5EF4-FFF2-40B4-BE49-F238E27FC236}">
                <a16:creationId xmlns:a16="http://schemas.microsoft.com/office/drawing/2014/main" id="{512A44BC-0351-44B5-85B9-C1DCCB784E90}"/>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602DD54F-C036-42C5-A968-D02ABC351E74}"/>
              </a:ext>
            </a:extLst>
          </p:cNvPr>
          <p:cNvSpPr>
            <a:spLocks noGrp="1"/>
          </p:cNvSpPr>
          <p:nvPr>
            <p:ph type="sldNum" sz="quarter" idx="12"/>
          </p:nvPr>
        </p:nvSpPr>
        <p:spPr/>
        <p:txBody>
          <a:bodyPr/>
          <a:lstStyle/>
          <a:p>
            <a:fld id="{B7E7695C-FCF1-4AA0-9B93-7941FED13DC4}" type="slidenum">
              <a:rPr lang="en-US" smtClean="0"/>
              <a:t>27</a:t>
            </a:fld>
            <a:endParaRPr lang="en-US"/>
          </a:p>
        </p:txBody>
      </p:sp>
      <p:sp>
        <p:nvSpPr>
          <p:cNvPr id="5" name="Text Placeholder 4">
            <a:extLst>
              <a:ext uri="{FF2B5EF4-FFF2-40B4-BE49-F238E27FC236}">
                <a16:creationId xmlns:a16="http://schemas.microsoft.com/office/drawing/2014/main" id="{BBF4F9C3-C260-4460-BDB3-C90060BDA81E}"/>
              </a:ext>
            </a:extLst>
          </p:cNvPr>
          <p:cNvSpPr>
            <a:spLocks noGrp="1"/>
          </p:cNvSpPr>
          <p:nvPr>
            <p:ph type="body" sz="quarter" idx="13"/>
          </p:nvPr>
        </p:nvSpPr>
        <p:spPr/>
        <p:txBody>
          <a:bodyPr/>
          <a:lstStyle/>
          <a:p>
            <a:r>
              <a:rPr lang="en-US" dirty="0"/>
              <a:t>Reduce false alarms/Smarter AD; Available in RDA /Chronic OOC AD</a:t>
            </a:r>
          </a:p>
        </p:txBody>
      </p:sp>
      <p:sp>
        <p:nvSpPr>
          <p:cNvPr id="6" name="Content Placeholder 5">
            <a:extLst>
              <a:ext uri="{FF2B5EF4-FFF2-40B4-BE49-F238E27FC236}">
                <a16:creationId xmlns:a16="http://schemas.microsoft.com/office/drawing/2014/main" id="{657BC92E-0773-4E14-AD32-2FFA0B473B2B}"/>
              </a:ext>
            </a:extLst>
          </p:cNvPr>
          <p:cNvSpPr>
            <a:spLocks noGrp="1"/>
          </p:cNvSpPr>
          <p:nvPr>
            <p:ph sz="half" idx="1"/>
          </p:nvPr>
        </p:nvSpPr>
        <p:spPr>
          <a:xfrm>
            <a:off x="838200" y="1479292"/>
            <a:ext cx="10515600" cy="4697671"/>
          </a:xfrm>
        </p:spPr>
        <p:txBody>
          <a:bodyPr/>
          <a:lstStyle/>
          <a:p>
            <a:r>
              <a:rPr lang="en-US" sz="1600" dirty="0"/>
              <a:t>PEE gave us a feedback that most highlighted toggles are obviously wrong when looking at time trend in one AD report. </a:t>
            </a:r>
          </a:p>
          <a:p>
            <a:endParaRPr lang="en-US" dirty="0"/>
          </a:p>
        </p:txBody>
      </p:sp>
      <p:pic>
        <p:nvPicPr>
          <p:cNvPr id="7" name="Picture 6">
            <a:extLst>
              <a:ext uri="{FF2B5EF4-FFF2-40B4-BE49-F238E27FC236}">
                <a16:creationId xmlns:a16="http://schemas.microsoft.com/office/drawing/2014/main" id="{B943E945-4677-4709-8112-B1E2480C3409}"/>
              </a:ext>
            </a:extLst>
          </p:cNvPr>
          <p:cNvPicPr>
            <a:picLocks noChangeAspect="1"/>
          </p:cNvPicPr>
          <p:nvPr/>
        </p:nvPicPr>
        <p:blipFill>
          <a:blip r:embed="rId2"/>
          <a:stretch>
            <a:fillRect/>
          </a:stretch>
        </p:blipFill>
        <p:spPr>
          <a:xfrm>
            <a:off x="1174713" y="2111115"/>
            <a:ext cx="9270717" cy="428106"/>
          </a:xfrm>
          <a:prstGeom prst="rect">
            <a:avLst/>
          </a:prstGeom>
        </p:spPr>
      </p:pic>
      <p:pic>
        <p:nvPicPr>
          <p:cNvPr id="8" name="Picture 7">
            <a:extLst>
              <a:ext uri="{FF2B5EF4-FFF2-40B4-BE49-F238E27FC236}">
                <a16:creationId xmlns:a16="http://schemas.microsoft.com/office/drawing/2014/main" id="{CF91C7CC-97F7-457C-9A82-F29C4BB0E8DB}"/>
              </a:ext>
            </a:extLst>
          </p:cNvPr>
          <p:cNvPicPr>
            <a:picLocks noChangeAspect="1"/>
          </p:cNvPicPr>
          <p:nvPr/>
        </p:nvPicPr>
        <p:blipFill>
          <a:blip r:embed="rId3"/>
          <a:stretch>
            <a:fillRect/>
          </a:stretch>
        </p:blipFill>
        <p:spPr>
          <a:xfrm>
            <a:off x="1174712" y="2539221"/>
            <a:ext cx="9270717" cy="376733"/>
          </a:xfrm>
          <a:prstGeom prst="rect">
            <a:avLst/>
          </a:prstGeom>
        </p:spPr>
      </p:pic>
      <p:pic>
        <p:nvPicPr>
          <p:cNvPr id="9" name="Picture 8">
            <a:extLst>
              <a:ext uri="{FF2B5EF4-FFF2-40B4-BE49-F238E27FC236}">
                <a16:creationId xmlns:a16="http://schemas.microsoft.com/office/drawing/2014/main" id="{381DB100-7301-4C35-B2E9-DA7C8D28D5F9}"/>
              </a:ext>
            </a:extLst>
          </p:cNvPr>
          <p:cNvPicPr>
            <a:picLocks noChangeAspect="1"/>
          </p:cNvPicPr>
          <p:nvPr/>
        </p:nvPicPr>
        <p:blipFill>
          <a:blip r:embed="rId4"/>
          <a:stretch>
            <a:fillRect/>
          </a:stretch>
        </p:blipFill>
        <p:spPr>
          <a:xfrm>
            <a:off x="1174712" y="3082813"/>
            <a:ext cx="7420936" cy="2927290"/>
          </a:xfrm>
          <a:prstGeom prst="rect">
            <a:avLst/>
          </a:prstGeom>
        </p:spPr>
      </p:pic>
    </p:spTree>
    <p:extLst>
      <p:ext uri="{BB962C8B-B14F-4D97-AF65-F5344CB8AC3E}">
        <p14:creationId xmlns:p14="http://schemas.microsoft.com/office/powerpoint/2010/main" val="3933076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01C76-74F3-4273-8DD7-85C45093AAC5}"/>
              </a:ext>
            </a:extLst>
          </p:cNvPr>
          <p:cNvSpPr>
            <a:spLocks noGrp="1"/>
          </p:cNvSpPr>
          <p:nvPr>
            <p:ph type="title"/>
          </p:nvPr>
        </p:nvSpPr>
        <p:spPr/>
        <p:txBody>
          <a:bodyPr/>
          <a:lstStyle/>
          <a:p>
            <a:r>
              <a:rPr lang="en-US" dirty="0"/>
              <a:t>Curve trending detection </a:t>
            </a:r>
          </a:p>
        </p:txBody>
      </p:sp>
      <p:sp>
        <p:nvSpPr>
          <p:cNvPr id="3" name="Footer Placeholder 2">
            <a:extLst>
              <a:ext uri="{FF2B5EF4-FFF2-40B4-BE49-F238E27FC236}">
                <a16:creationId xmlns:a16="http://schemas.microsoft.com/office/drawing/2014/main" id="{4BD9C5F1-1BB9-4DF9-B543-87599D28959A}"/>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5E069871-9424-4AAF-A954-AEDD0E57B5B9}"/>
              </a:ext>
            </a:extLst>
          </p:cNvPr>
          <p:cNvSpPr>
            <a:spLocks noGrp="1"/>
          </p:cNvSpPr>
          <p:nvPr>
            <p:ph type="sldNum" sz="quarter" idx="12"/>
          </p:nvPr>
        </p:nvSpPr>
        <p:spPr/>
        <p:txBody>
          <a:bodyPr/>
          <a:lstStyle/>
          <a:p>
            <a:fld id="{B7E7695C-FCF1-4AA0-9B93-7941FED13DC4}" type="slidenum">
              <a:rPr lang="en-US" smtClean="0"/>
              <a:t>28</a:t>
            </a:fld>
            <a:endParaRPr lang="en-US"/>
          </a:p>
        </p:txBody>
      </p:sp>
      <p:sp>
        <p:nvSpPr>
          <p:cNvPr id="5" name="Text Placeholder 4">
            <a:extLst>
              <a:ext uri="{FF2B5EF4-FFF2-40B4-BE49-F238E27FC236}">
                <a16:creationId xmlns:a16="http://schemas.microsoft.com/office/drawing/2014/main" id="{486ADE8D-F0D7-448C-83C5-09C867B36A99}"/>
              </a:ext>
            </a:extLst>
          </p:cNvPr>
          <p:cNvSpPr>
            <a:spLocks noGrp="1"/>
          </p:cNvSpPr>
          <p:nvPr>
            <p:ph type="body" sz="quarter" idx="13"/>
          </p:nvPr>
        </p:nvSpPr>
        <p:spPr/>
        <p:txBody>
          <a:bodyPr/>
          <a:lstStyle/>
          <a:p>
            <a:r>
              <a:rPr lang="en-US" dirty="0"/>
              <a:t>Reduce false alarms/Smarter AD; Available in RDA/ /Chronic OOC AD</a:t>
            </a:r>
          </a:p>
        </p:txBody>
      </p:sp>
      <p:pic>
        <p:nvPicPr>
          <p:cNvPr id="7" name="Content Placeholder 55">
            <a:extLst>
              <a:ext uri="{FF2B5EF4-FFF2-40B4-BE49-F238E27FC236}">
                <a16:creationId xmlns:a16="http://schemas.microsoft.com/office/drawing/2014/main" id="{B972A101-D078-4390-A737-564B4EC2779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199" y="1212454"/>
            <a:ext cx="6299575" cy="5043391"/>
          </a:xfrm>
        </p:spPr>
      </p:pic>
      <p:sp>
        <p:nvSpPr>
          <p:cNvPr id="9" name="Rectangle 8">
            <a:extLst>
              <a:ext uri="{FF2B5EF4-FFF2-40B4-BE49-F238E27FC236}">
                <a16:creationId xmlns:a16="http://schemas.microsoft.com/office/drawing/2014/main" id="{A542E7E0-CF16-445C-8D63-D3DEBB43E678}"/>
              </a:ext>
            </a:extLst>
          </p:cNvPr>
          <p:cNvSpPr/>
          <p:nvPr/>
        </p:nvSpPr>
        <p:spPr>
          <a:xfrm>
            <a:off x="7296150" y="1579713"/>
            <a:ext cx="4057650" cy="2985433"/>
          </a:xfrm>
          <a:prstGeom prst="rect">
            <a:avLst/>
          </a:prstGeom>
        </p:spPr>
        <p:txBody>
          <a:bodyPr wrap="square">
            <a:spAutoFit/>
          </a:bodyPr>
          <a:lstStyle/>
          <a:p>
            <a:pPr marL="285750" indent="-285750">
              <a:buFont typeface="Arial" panose="020B0604020202020204" pitchFamily="34" charset="0"/>
              <a:buChar char="•"/>
            </a:pPr>
            <a:r>
              <a:rPr lang="en-US" sz="1600" dirty="0"/>
              <a:t>Why Step type filter?</a:t>
            </a:r>
          </a:p>
          <a:p>
            <a:pPr marL="800100" lvl="1" indent="-342900">
              <a:buFont typeface="+mj-lt"/>
              <a:buAutoNum type="arabicPeriod"/>
            </a:pPr>
            <a:r>
              <a:rPr lang="en-US" sz="1200" dirty="0"/>
              <a:t>In order to make sure this new feature won’t filter out the correct found cases leading to decreasing accuracy. </a:t>
            </a:r>
          </a:p>
          <a:p>
            <a:pPr marL="800100" lvl="1" indent="-342900">
              <a:buFont typeface="+mj-lt"/>
              <a:buAutoNum type="arabicPeriod"/>
            </a:pPr>
            <a:r>
              <a:rPr lang="en-US" sz="1200" dirty="0"/>
              <a:t>Currently many correct cases from users’ feedback are from FMEA/process step.</a:t>
            </a:r>
          </a:p>
          <a:p>
            <a:pPr marL="285750" indent="-285750">
              <a:buFont typeface="Arial" panose="020B0604020202020204" pitchFamily="34" charset="0"/>
              <a:buChar char="•"/>
            </a:pPr>
            <a:r>
              <a:rPr lang="en-US" sz="1600" dirty="0"/>
              <a:t>Why Single context filter?</a:t>
            </a:r>
          </a:p>
          <a:p>
            <a:pPr marL="800100" lvl="1" indent="-342900">
              <a:buFont typeface="+mj-lt"/>
              <a:buAutoNum type="arabicPeriod"/>
            </a:pPr>
            <a:r>
              <a:rPr lang="en-US" sz="1200" dirty="0"/>
              <a:t>This feature needs to keep the same judgement as a new feature that we released recently for filtering the single context value in AD report.</a:t>
            </a:r>
          </a:p>
          <a:p>
            <a:pPr marL="800100" lvl="1" indent="-342900">
              <a:buFont typeface="+mj-lt"/>
              <a:buAutoNum type="arabicPeriod"/>
            </a:pPr>
            <a:r>
              <a:rPr lang="en-US" sz="1200" dirty="0"/>
              <a:t>A special handling to make the code more robust: Single context filter is used for the case that non root cause datasets have less than 2 points meaning no slope. </a:t>
            </a:r>
          </a:p>
        </p:txBody>
      </p:sp>
    </p:spTree>
    <p:extLst>
      <p:ext uri="{BB962C8B-B14F-4D97-AF65-F5344CB8AC3E}">
        <p14:creationId xmlns:p14="http://schemas.microsoft.com/office/powerpoint/2010/main" val="197491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8788"/>
          </a:xfrm>
        </p:spPr>
        <p:txBody>
          <a:bodyPr/>
          <a:lstStyle/>
          <a:p>
            <a:r>
              <a:rPr lang="en-US" dirty="0"/>
              <a:t>Curve trending detection </a:t>
            </a:r>
          </a:p>
        </p:txBody>
      </p:sp>
      <p:sp>
        <p:nvSpPr>
          <p:cNvPr id="4" name="Text Placeholder 3"/>
          <p:cNvSpPr>
            <a:spLocks noGrp="1"/>
          </p:cNvSpPr>
          <p:nvPr>
            <p:ph type="body" sz="quarter" idx="13"/>
          </p:nvPr>
        </p:nvSpPr>
        <p:spPr>
          <a:xfrm>
            <a:off x="838199" y="1589706"/>
            <a:ext cx="5020340" cy="561975"/>
          </a:xfrm>
        </p:spPr>
        <p:txBody>
          <a:bodyPr/>
          <a:lstStyle/>
          <a:p>
            <a:r>
              <a:rPr lang="en-US" dirty="0"/>
              <a:t>Before</a:t>
            </a:r>
          </a:p>
        </p:txBody>
      </p:sp>
      <p:sp>
        <p:nvSpPr>
          <p:cNvPr id="6" name="Text Placeholder 5"/>
          <p:cNvSpPr>
            <a:spLocks noGrp="1"/>
          </p:cNvSpPr>
          <p:nvPr>
            <p:ph type="body" sz="quarter" idx="15"/>
          </p:nvPr>
        </p:nvSpPr>
        <p:spPr>
          <a:xfrm>
            <a:off x="6333460" y="1587900"/>
            <a:ext cx="5020340" cy="561975"/>
          </a:xfrm>
        </p:spPr>
        <p:txBody>
          <a:bodyPr/>
          <a:lstStyle/>
          <a:p>
            <a:r>
              <a:rPr lang="en-US" dirty="0"/>
              <a:t>After</a:t>
            </a:r>
          </a:p>
        </p:txBody>
      </p:sp>
      <p:sp>
        <p:nvSpPr>
          <p:cNvPr id="7" name="Footer Placeholder 6"/>
          <p:cNvSpPr>
            <a:spLocks noGrp="1"/>
          </p:cNvSpPr>
          <p:nvPr>
            <p:ph type="ftr" sz="quarter" idx="11"/>
          </p:nvPr>
        </p:nvSpPr>
        <p:spPr/>
        <p:txBody>
          <a:bodyPr/>
          <a:lstStyle/>
          <a:p>
            <a:r>
              <a:rPr lang="en-US"/>
              <a:t>Micron Confidential</a:t>
            </a:r>
          </a:p>
        </p:txBody>
      </p:sp>
      <p:sp>
        <p:nvSpPr>
          <p:cNvPr id="8" name="Slide Number Placeholder 7"/>
          <p:cNvSpPr>
            <a:spLocks noGrp="1"/>
          </p:cNvSpPr>
          <p:nvPr>
            <p:ph type="sldNum" sz="quarter" idx="12"/>
          </p:nvPr>
        </p:nvSpPr>
        <p:spPr/>
        <p:txBody>
          <a:bodyPr/>
          <a:lstStyle/>
          <a:p>
            <a:fld id="{B7E7695C-FCF1-4AA0-9B93-7941FED13DC4}" type="slidenum">
              <a:rPr lang="en-US" smtClean="0"/>
              <a:t>29</a:t>
            </a:fld>
            <a:endParaRPr lang="en-US"/>
          </a:p>
        </p:txBody>
      </p:sp>
      <p:pic>
        <p:nvPicPr>
          <p:cNvPr id="1026" name="Picture 2" descr="image003">
            <a:extLst>
              <a:ext uri="{FF2B5EF4-FFF2-40B4-BE49-F238E27FC236}">
                <a16:creationId xmlns:a16="http://schemas.microsoft.com/office/drawing/2014/main" id="{24D17731-7C06-4CDC-A204-DC773A253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9660" y="2361218"/>
            <a:ext cx="4723231" cy="1280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descr="image004">
            <a:extLst>
              <a:ext uri="{FF2B5EF4-FFF2-40B4-BE49-F238E27FC236}">
                <a16:creationId xmlns:a16="http://schemas.microsoft.com/office/drawing/2014/main" id="{B649535E-5AA3-4F25-89E4-DB5C998AC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3629" y="2151681"/>
            <a:ext cx="4589479" cy="3594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A4F41C89-E868-440D-A002-E199AD43673F}"/>
              </a:ext>
            </a:extLst>
          </p:cNvPr>
          <p:cNvSpPr/>
          <p:nvPr/>
        </p:nvSpPr>
        <p:spPr>
          <a:xfrm>
            <a:off x="6409660" y="3853182"/>
            <a:ext cx="1411156" cy="369332"/>
          </a:xfrm>
          <a:prstGeom prst="rect">
            <a:avLst/>
          </a:prstGeom>
        </p:spPr>
        <p:txBody>
          <a:bodyPr wrap="none">
            <a:spAutoFit/>
          </a:bodyPr>
          <a:lstStyle/>
          <a:p>
            <a:r>
              <a:rPr lang="en-US" u="sng" dirty="0">
                <a:solidFill>
                  <a:srgbClr val="0563C1"/>
                </a:solidFill>
                <a:latin typeface="Calibri" panose="020F0502020204030204" pitchFamily="34" charset="0"/>
                <a:ea typeface="Times New Roman" panose="02020603050405020304" pitchFamily="18" charset="0"/>
                <a:hlinkClick r:id="rId4"/>
              </a:rPr>
              <a:t>AD repot link</a:t>
            </a:r>
            <a:endParaRPr lang="en-US" dirty="0"/>
          </a:p>
        </p:txBody>
      </p:sp>
      <p:sp>
        <p:nvSpPr>
          <p:cNvPr id="10" name="Rectangle 9">
            <a:extLst>
              <a:ext uri="{FF2B5EF4-FFF2-40B4-BE49-F238E27FC236}">
                <a16:creationId xmlns:a16="http://schemas.microsoft.com/office/drawing/2014/main" id="{9568F15B-AC3F-4299-BBF4-6F1C41C209CA}"/>
              </a:ext>
            </a:extLst>
          </p:cNvPr>
          <p:cNvSpPr/>
          <p:nvPr/>
        </p:nvSpPr>
        <p:spPr>
          <a:xfrm>
            <a:off x="1053629" y="5873679"/>
            <a:ext cx="1411156" cy="369332"/>
          </a:xfrm>
          <a:prstGeom prst="rect">
            <a:avLst/>
          </a:prstGeom>
        </p:spPr>
        <p:txBody>
          <a:bodyPr wrap="none">
            <a:spAutoFit/>
          </a:bodyPr>
          <a:lstStyle/>
          <a:p>
            <a:r>
              <a:rPr lang="en-US" u="sng" dirty="0">
                <a:solidFill>
                  <a:srgbClr val="0563C1"/>
                </a:solidFill>
                <a:latin typeface="Calibri" panose="020F0502020204030204" pitchFamily="34" charset="0"/>
                <a:ea typeface="Times New Roman" panose="02020603050405020304" pitchFamily="18" charset="0"/>
                <a:hlinkClick r:id="rId5"/>
              </a:rPr>
              <a:t>AD repot link</a:t>
            </a:r>
            <a:endParaRPr lang="en-US" dirty="0"/>
          </a:p>
        </p:txBody>
      </p:sp>
      <p:sp>
        <p:nvSpPr>
          <p:cNvPr id="3" name="Rectangle 2">
            <a:extLst>
              <a:ext uri="{FF2B5EF4-FFF2-40B4-BE49-F238E27FC236}">
                <a16:creationId xmlns:a16="http://schemas.microsoft.com/office/drawing/2014/main" id="{AC638C30-897F-45CB-ACD8-DF35A63519A0}"/>
              </a:ext>
            </a:extLst>
          </p:cNvPr>
          <p:cNvSpPr/>
          <p:nvPr/>
        </p:nvSpPr>
        <p:spPr>
          <a:xfrm>
            <a:off x="838199" y="824047"/>
            <a:ext cx="8918360" cy="400110"/>
          </a:xfrm>
          <a:prstGeom prst="rect">
            <a:avLst/>
          </a:prstGeom>
        </p:spPr>
        <p:txBody>
          <a:bodyPr wrap="square">
            <a:spAutoFit/>
          </a:bodyPr>
          <a:lstStyle/>
          <a:p>
            <a:r>
              <a:rPr lang="en-US" sz="2000" dirty="0"/>
              <a:t>Reduce false alarms/Smarter AD; Available in RDA /Chronic OOC AD</a:t>
            </a:r>
          </a:p>
        </p:txBody>
      </p:sp>
      <p:sp>
        <p:nvSpPr>
          <p:cNvPr id="5" name="Rectangle 4">
            <a:extLst>
              <a:ext uri="{FF2B5EF4-FFF2-40B4-BE49-F238E27FC236}">
                <a16:creationId xmlns:a16="http://schemas.microsoft.com/office/drawing/2014/main" id="{2CCC0346-7344-4F32-A381-AD7E22A6FA3F}"/>
              </a:ext>
            </a:extLst>
          </p:cNvPr>
          <p:cNvSpPr/>
          <p:nvPr/>
        </p:nvSpPr>
        <p:spPr>
          <a:xfrm>
            <a:off x="838198" y="1186557"/>
            <a:ext cx="2980303" cy="369332"/>
          </a:xfrm>
          <a:prstGeom prst="rect">
            <a:avLst/>
          </a:prstGeom>
        </p:spPr>
        <p:txBody>
          <a:bodyPr wrap="none">
            <a:spAutoFit/>
          </a:bodyPr>
          <a:lstStyle/>
          <a:p>
            <a:r>
              <a:rPr lang="en-US" i="1" dirty="0">
                <a:solidFill>
                  <a:srgbClr val="FF0000"/>
                </a:solidFill>
              </a:rPr>
              <a:t>Comparison 1- Result table</a:t>
            </a:r>
          </a:p>
        </p:txBody>
      </p:sp>
    </p:spTree>
    <p:extLst>
      <p:ext uri="{BB962C8B-B14F-4D97-AF65-F5344CB8AC3E}">
        <p14:creationId xmlns:p14="http://schemas.microsoft.com/office/powerpoint/2010/main" val="290640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CD5B6-B266-4544-8414-599267B53E96}"/>
              </a:ext>
            </a:extLst>
          </p:cNvPr>
          <p:cNvSpPr>
            <a:spLocks noGrp="1"/>
          </p:cNvSpPr>
          <p:nvPr>
            <p:ph type="title"/>
          </p:nvPr>
        </p:nvSpPr>
        <p:spPr/>
        <p:txBody>
          <a:bodyPr/>
          <a:lstStyle/>
          <a:p>
            <a:r>
              <a:rPr lang="en-US" dirty="0"/>
              <a:t>Comparison Summary</a:t>
            </a:r>
          </a:p>
        </p:txBody>
      </p:sp>
      <p:sp>
        <p:nvSpPr>
          <p:cNvPr id="3" name="Footer Placeholder 2">
            <a:extLst>
              <a:ext uri="{FF2B5EF4-FFF2-40B4-BE49-F238E27FC236}">
                <a16:creationId xmlns:a16="http://schemas.microsoft.com/office/drawing/2014/main" id="{250BFE16-4D28-4BB0-A743-78FBD24A133A}"/>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25854557-F77C-4467-BA0F-5F60386BB24E}"/>
              </a:ext>
            </a:extLst>
          </p:cNvPr>
          <p:cNvSpPr>
            <a:spLocks noGrp="1"/>
          </p:cNvSpPr>
          <p:nvPr>
            <p:ph type="sldNum" sz="quarter" idx="12"/>
          </p:nvPr>
        </p:nvSpPr>
        <p:spPr/>
        <p:txBody>
          <a:bodyPr/>
          <a:lstStyle/>
          <a:p>
            <a:fld id="{B7E7695C-FCF1-4AA0-9B93-7941FED13DC4}" type="slidenum">
              <a:rPr lang="en-US" smtClean="0"/>
              <a:t>3</a:t>
            </a:fld>
            <a:endParaRPr lang="en-US"/>
          </a:p>
        </p:txBody>
      </p:sp>
      <p:graphicFrame>
        <p:nvGraphicFramePr>
          <p:cNvPr id="7" name="Content Placeholder 6">
            <a:extLst>
              <a:ext uri="{FF2B5EF4-FFF2-40B4-BE49-F238E27FC236}">
                <a16:creationId xmlns:a16="http://schemas.microsoft.com/office/drawing/2014/main" id="{CE7062B1-9883-47F4-A756-17BFEDCD08E3}"/>
              </a:ext>
            </a:extLst>
          </p:cNvPr>
          <p:cNvGraphicFramePr>
            <a:graphicFrameLocks noGrp="1"/>
          </p:cNvGraphicFramePr>
          <p:nvPr>
            <p:ph sz="half" idx="1"/>
            <p:extLst>
              <p:ext uri="{D42A27DB-BD31-4B8C-83A1-F6EECF244321}">
                <p14:modId xmlns:p14="http://schemas.microsoft.com/office/powerpoint/2010/main" val="1658932855"/>
              </p:ext>
            </p:extLst>
          </p:nvPr>
        </p:nvGraphicFramePr>
        <p:xfrm>
          <a:off x="838199" y="907654"/>
          <a:ext cx="10858500" cy="5525967"/>
        </p:xfrm>
        <a:graphic>
          <a:graphicData uri="http://schemas.openxmlformats.org/drawingml/2006/table">
            <a:tbl>
              <a:tblPr firstRow="1" bandRow="1">
                <a:tableStyleId>{5C22544A-7EE6-4342-B048-85BDC9FD1C3A}</a:tableStyleId>
              </a:tblPr>
              <a:tblGrid>
                <a:gridCol w="725551">
                  <a:extLst>
                    <a:ext uri="{9D8B030D-6E8A-4147-A177-3AD203B41FA5}">
                      <a16:colId xmlns:a16="http://schemas.microsoft.com/office/drawing/2014/main" val="285536204"/>
                    </a:ext>
                  </a:extLst>
                </a:gridCol>
                <a:gridCol w="2484467">
                  <a:extLst>
                    <a:ext uri="{9D8B030D-6E8A-4147-A177-3AD203B41FA5}">
                      <a16:colId xmlns:a16="http://schemas.microsoft.com/office/drawing/2014/main" val="1595177318"/>
                    </a:ext>
                  </a:extLst>
                </a:gridCol>
                <a:gridCol w="1748901">
                  <a:extLst>
                    <a:ext uri="{9D8B030D-6E8A-4147-A177-3AD203B41FA5}">
                      <a16:colId xmlns:a16="http://schemas.microsoft.com/office/drawing/2014/main" val="2266378489"/>
                    </a:ext>
                  </a:extLst>
                </a:gridCol>
                <a:gridCol w="2920153">
                  <a:extLst>
                    <a:ext uri="{9D8B030D-6E8A-4147-A177-3AD203B41FA5}">
                      <a16:colId xmlns:a16="http://schemas.microsoft.com/office/drawing/2014/main" val="973889240"/>
                    </a:ext>
                  </a:extLst>
                </a:gridCol>
                <a:gridCol w="2979428">
                  <a:extLst>
                    <a:ext uri="{9D8B030D-6E8A-4147-A177-3AD203B41FA5}">
                      <a16:colId xmlns:a16="http://schemas.microsoft.com/office/drawing/2014/main" val="3726230910"/>
                    </a:ext>
                  </a:extLst>
                </a:gridCol>
              </a:tblGrid>
              <a:tr h="254213">
                <a:tc rowSpan="2" gridSpan="2">
                  <a:txBody>
                    <a:bodyPr/>
                    <a:lstStyle/>
                    <a:p>
                      <a:endParaRPr lang="en-US" sz="1100" dirty="0"/>
                    </a:p>
                  </a:txBody>
                  <a:tcPr/>
                </a:tc>
                <a:tc rowSpan="2" hMerge="1">
                  <a:txBody>
                    <a:bodyPr/>
                    <a:lstStyle/>
                    <a:p>
                      <a:endParaRPr lang="en-US"/>
                    </a:p>
                  </a:txBody>
                  <a:tcPr/>
                </a:tc>
                <a:tc rowSpan="2">
                  <a:txBody>
                    <a:bodyPr/>
                    <a:lstStyle/>
                    <a:p>
                      <a:pPr algn="ctr"/>
                      <a:r>
                        <a:rPr lang="en-US" sz="1100" dirty="0"/>
                        <a:t>ORION AD</a:t>
                      </a:r>
                    </a:p>
                  </a:txBody>
                  <a:tcPr/>
                </a:tc>
                <a:tc gridSpan="2">
                  <a:txBody>
                    <a:bodyPr/>
                    <a:lstStyle/>
                    <a:p>
                      <a:pPr algn="ctr"/>
                      <a:r>
                        <a:rPr lang="en-US" sz="1100" dirty="0"/>
                        <a:t>ORION AD Beta</a:t>
                      </a:r>
                    </a:p>
                  </a:txBody>
                  <a:tcPr/>
                </a:tc>
                <a:tc hMerge="1">
                  <a:txBody>
                    <a:bodyPr/>
                    <a:lstStyle/>
                    <a:p>
                      <a:endParaRPr lang="en-US"/>
                    </a:p>
                  </a:txBody>
                  <a:tcPr/>
                </a:tc>
                <a:extLst>
                  <a:ext uri="{0D108BD9-81ED-4DB2-BD59-A6C34878D82A}">
                    <a16:rowId xmlns:a16="http://schemas.microsoft.com/office/drawing/2014/main" val="2132828051"/>
                  </a:ext>
                </a:extLst>
              </a:tr>
              <a:tr h="254213">
                <a:tc gridSpan="2" vMerge="1">
                  <a:txBody>
                    <a:bodyPr/>
                    <a:lstStyle/>
                    <a:p>
                      <a:endParaRPr lang="en-US"/>
                    </a:p>
                  </a:txBody>
                  <a:tcPr/>
                </a:tc>
                <a:tc hMerge="1" vMerge="1">
                  <a:txBody>
                    <a:bodyPr/>
                    <a:lstStyle/>
                    <a:p>
                      <a:endParaRPr lang="en-US"/>
                    </a:p>
                  </a:txBody>
                  <a:tcPr/>
                </a:tc>
                <a:tc vMerge="1">
                  <a:txBody>
                    <a:bodyPr/>
                    <a:lstStyle/>
                    <a:p>
                      <a:endParaRPr lang="en-US"/>
                    </a:p>
                  </a:txBody>
                  <a:tcPr/>
                </a:tc>
                <a:tc>
                  <a:txBody>
                    <a:bodyPr/>
                    <a:lstStyle/>
                    <a:p>
                      <a:pPr marL="0" algn="ctr" defTabSz="914400" rtl="0" eaLnBrk="1" latinLnBrk="0" hangingPunct="1"/>
                      <a:r>
                        <a:rPr lang="en-US" sz="1100" b="1" kern="1200" dirty="0">
                          <a:solidFill>
                            <a:schemeClr val="lt1"/>
                          </a:solidFill>
                          <a:latin typeface="+mn-lt"/>
                          <a:ea typeface="+mn-ea"/>
                          <a:cs typeface="+mn-cs"/>
                        </a:rPr>
                        <a:t>RDA AD</a:t>
                      </a:r>
                    </a:p>
                  </a:txBody>
                  <a:tcPr>
                    <a:solidFill>
                      <a:srgbClr val="0077C8"/>
                    </a:solidFill>
                  </a:tcPr>
                </a:tc>
                <a:tc>
                  <a:txBody>
                    <a:bodyPr/>
                    <a:lstStyle/>
                    <a:p>
                      <a:pPr algn="ctr"/>
                      <a:r>
                        <a:rPr lang="en-US" sz="1100" b="1" kern="1200" dirty="0">
                          <a:solidFill>
                            <a:schemeClr val="lt1"/>
                          </a:solidFill>
                          <a:latin typeface="+mn-lt"/>
                          <a:ea typeface="+mn-ea"/>
                          <a:cs typeface="+mn-cs"/>
                        </a:rPr>
                        <a:t>PEE AD</a:t>
                      </a:r>
                      <a:endParaRPr lang="en-US" sz="1100" dirty="0"/>
                    </a:p>
                  </a:txBody>
                  <a:tcPr>
                    <a:solidFill>
                      <a:srgbClr val="0077C8"/>
                    </a:solidFill>
                  </a:tcPr>
                </a:tc>
                <a:extLst>
                  <a:ext uri="{0D108BD9-81ED-4DB2-BD59-A6C34878D82A}">
                    <a16:rowId xmlns:a16="http://schemas.microsoft.com/office/drawing/2014/main" val="2901711076"/>
                  </a:ext>
                </a:extLst>
              </a:tr>
              <a:tr h="254213">
                <a:tc gridSpan="2">
                  <a:txBody>
                    <a:bodyPr/>
                    <a:lstStyle/>
                    <a:p>
                      <a:pPr algn="ctr"/>
                      <a:r>
                        <a:rPr lang="en-US" sz="1100" b="1" dirty="0"/>
                        <a:t>Triggering rule</a:t>
                      </a:r>
                    </a:p>
                  </a:txBody>
                  <a:tcPr/>
                </a:tc>
                <a:tc hMerge="1">
                  <a:txBody>
                    <a:bodyPr/>
                    <a:lstStyle/>
                    <a:p>
                      <a:endParaRPr lang="en-US"/>
                    </a:p>
                  </a:txBody>
                  <a:tcPr/>
                </a:tc>
                <a:tc>
                  <a:txBody>
                    <a:bodyPr/>
                    <a:lstStyle/>
                    <a:p>
                      <a:r>
                        <a:rPr lang="en-US" sz="1100" dirty="0"/>
                        <a:t>Real-time</a:t>
                      </a:r>
                    </a:p>
                  </a:txBody>
                  <a:tcPr/>
                </a:tc>
                <a:tc gridSpan="2">
                  <a:txBody>
                    <a:bodyPr/>
                    <a:lstStyle/>
                    <a:p>
                      <a:r>
                        <a:rPr lang="en-US" sz="1100" dirty="0"/>
                        <a:t>scheduled daily</a:t>
                      </a:r>
                    </a:p>
                  </a:txBody>
                  <a:tcPr/>
                </a:tc>
                <a:tc hMerge="1">
                  <a:txBody>
                    <a:bodyPr/>
                    <a:lstStyle/>
                    <a:p>
                      <a:endParaRPr lang="en-US"/>
                    </a:p>
                  </a:txBody>
                  <a:tcPr/>
                </a:tc>
                <a:extLst>
                  <a:ext uri="{0D108BD9-81ED-4DB2-BD59-A6C34878D82A}">
                    <a16:rowId xmlns:a16="http://schemas.microsoft.com/office/drawing/2014/main" val="701581726"/>
                  </a:ext>
                </a:extLst>
              </a:tr>
              <a:tr h="410236">
                <a:tc rowSpan="3">
                  <a:txBody>
                    <a:bodyPr/>
                    <a:lstStyle/>
                    <a:p>
                      <a:pPr algn="ctr"/>
                      <a:r>
                        <a:rPr lang="en-US" sz="1100" b="1" dirty="0"/>
                        <a:t>Data source </a:t>
                      </a:r>
                    </a:p>
                  </a:txBody>
                  <a:tcPr/>
                </a:tc>
                <a:tc>
                  <a:txBody>
                    <a:bodyPr/>
                    <a:lstStyle/>
                    <a:p>
                      <a:r>
                        <a:rPr lang="en-US" sz="1100" i="1" dirty="0"/>
                        <a:t>SPACE</a:t>
                      </a:r>
                    </a:p>
                  </a:txBody>
                  <a:tcPr/>
                </a:tc>
                <a:tc>
                  <a:txBody>
                    <a:bodyPr/>
                    <a:lstStyle/>
                    <a:p>
                      <a:r>
                        <a:rPr lang="en-US" sz="1100" dirty="0"/>
                        <a:t>in messages (max 30 points)</a:t>
                      </a:r>
                    </a:p>
                  </a:txBody>
                  <a:tcPr/>
                </a:tc>
                <a:tc gridSpan="2">
                  <a:txBody>
                    <a:bodyPr/>
                    <a:lstStyle/>
                    <a:p>
                      <a:r>
                        <a:rPr lang="en-US" sz="1100" dirty="0"/>
                        <a:t>Hive (latency: ~3h)</a:t>
                      </a:r>
                    </a:p>
                  </a:txBody>
                  <a:tcPr/>
                </a:tc>
                <a:tc hMerge="1">
                  <a:txBody>
                    <a:bodyPr/>
                    <a:lstStyle/>
                    <a:p>
                      <a:endParaRPr lang="en-US"/>
                    </a:p>
                  </a:txBody>
                  <a:tcPr/>
                </a:tc>
                <a:extLst>
                  <a:ext uri="{0D108BD9-81ED-4DB2-BD59-A6C34878D82A}">
                    <a16:rowId xmlns:a16="http://schemas.microsoft.com/office/drawing/2014/main" val="568126079"/>
                  </a:ext>
                </a:extLst>
              </a:tr>
              <a:tr h="593154">
                <a:tc vMerge="1">
                  <a:txBody>
                    <a:bodyPr/>
                    <a:lstStyle/>
                    <a:p>
                      <a:endParaRPr lang="en-US"/>
                    </a:p>
                  </a:txBody>
                  <a:tcPr/>
                </a:tc>
                <a:tc>
                  <a:txBody>
                    <a:bodyPr/>
                    <a:lstStyle/>
                    <a:p>
                      <a:r>
                        <a:rPr lang="en-US" sz="1100" i="1" dirty="0"/>
                        <a:t>Sigma </a:t>
                      </a:r>
                    </a:p>
                  </a:txBody>
                  <a:tcPr/>
                </a:tc>
                <a:tc>
                  <a:txBody>
                    <a:bodyPr/>
                    <a:lstStyle/>
                    <a:p>
                      <a:r>
                        <a:rPr lang="en-US" sz="1100" dirty="0"/>
                        <a:t>streaming cluster, HBase, sigma (data latency: &lt;15 mins)</a:t>
                      </a: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prod cluster, HBase, sigma (data latency: 40mins~1h) </a:t>
                      </a:r>
                    </a:p>
                  </a:txBody>
                  <a:tcPr/>
                </a:tc>
                <a:tc hMerge="1">
                  <a:txBody>
                    <a:bodyPr/>
                    <a:lstStyle/>
                    <a:p>
                      <a:endParaRPr lang="en-US"/>
                    </a:p>
                  </a:txBody>
                  <a:tcPr/>
                </a:tc>
                <a:extLst>
                  <a:ext uri="{0D108BD9-81ED-4DB2-BD59-A6C34878D82A}">
                    <a16:rowId xmlns:a16="http://schemas.microsoft.com/office/drawing/2014/main" val="2534370258"/>
                  </a:ext>
                </a:extLst>
              </a:tr>
              <a:tr h="320034">
                <a:tc vMerge="1">
                  <a:txBody>
                    <a:bodyPr/>
                    <a:lstStyle/>
                    <a:p>
                      <a:endParaRPr lang="en-US"/>
                    </a:p>
                  </a:txBody>
                  <a:tcPr/>
                </a:tc>
                <a:tc>
                  <a:txBody>
                    <a:bodyPr/>
                    <a:lstStyle/>
                    <a:p>
                      <a:r>
                        <a:rPr lang="en-US" sz="1100" i="1" dirty="0"/>
                        <a:t>Teradata</a:t>
                      </a:r>
                    </a:p>
                  </a:txBody>
                  <a:tcPr/>
                </a:tc>
                <a:tc>
                  <a:txBody>
                    <a:bodyPr/>
                    <a:lstStyle/>
                    <a:p>
                      <a:r>
                        <a:rPr lang="en-US" sz="1100" dirty="0"/>
                        <a:t>N/A</a:t>
                      </a: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new datasets SWR/QDR/lot attribute/PM_CM checking are using Teradata</a:t>
                      </a:r>
                    </a:p>
                  </a:txBody>
                  <a:tcPr/>
                </a:tc>
                <a:tc hMerge="1">
                  <a:txBody>
                    <a:bodyPr/>
                    <a:lstStyle/>
                    <a:p>
                      <a:endParaRPr lang="en-US"/>
                    </a:p>
                  </a:txBody>
                  <a:tcPr/>
                </a:tc>
                <a:extLst>
                  <a:ext uri="{0D108BD9-81ED-4DB2-BD59-A6C34878D82A}">
                    <a16:rowId xmlns:a16="http://schemas.microsoft.com/office/drawing/2014/main" val="1084407805"/>
                  </a:ext>
                </a:extLst>
              </a:tr>
              <a:tr h="318724">
                <a:tc rowSpan="12">
                  <a:txBody>
                    <a:bodyPr/>
                    <a:lstStyle/>
                    <a:p>
                      <a:pPr algn="ctr"/>
                      <a:r>
                        <a:rPr lang="en-US" sz="1100" b="1" dirty="0"/>
                        <a:t>Feature</a:t>
                      </a:r>
                    </a:p>
                  </a:txBody>
                  <a:tcPr/>
                </a:tc>
                <a:tc>
                  <a:txBody>
                    <a:bodyPr/>
                    <a:lstStyle/>
                    <a:p>
                      <a:r>
                        <a:rPr lang="en-US" sz="1100" i="1"/>
                        <a:t>Basic checking </a:t>
                      </a:r>
                    </a:p>
                  </a:txBody>
                  <a:tcPr/>
                </a:tc>
                <a:tc>
                  <a:txBody>
                    <a:bodyPr/>
                    <a:lstStyle/>
                    <a:p>
                      <a:r>
                        <a:rPr lang="en-US" sz="1100" dirty="0"/>
                        <a:t>pair correlation </a:t>
                      </a: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pair correlation </a:t>
                      </a:r>
                    </a:p>
                  </a:txBody>
                  <a:tcPr/>
                </a:tc>
                <a:tc hMerge="1">
                  <a:txBody>
                    <a:bodyPr/>
                    <a:lstStyle/>
                    <a:p>
                      <a:endParaRPr lang="en-US" dirty="0"/>
                    </a:p>
                  </a:txBody>
                  <a:tcPr/>
                </a:tc>
                <a:extLst>
                  <a:ext uri="{0D108BD9-81ED-4DB2-BD59-A6C34878D82A}">
                    <a16:rowId xmlns:a16="http://schemas.microsoft.com/office/drawing/2014/main" val="2032837482"/>
                  </a:ext>
                </a:extLst>
              </a:tr>
              <a:tr h="254213">
                <a:tc vMerge="1">
                  <a:txBody>
                    <a:bodyPr/>
                    <a:lstStyle/>
                    <a:p>
                      <a:endParaRPr lang="en-US"/>
                    </a:p>
                  </a:txBody>
                  <a:tcPr/>
                </a:tc>
                <a:tc rowSpan="4">
                  <a:txBody>
                    <a:bodyPr/>
                    <a:lstStyle/>
                    <a:p>
                      <a:r>
                        <a:rPr lang="en-US" sz="1100" i="1" dirty="0"/>
                        <a:t>Accuracy improvement</a:t>
                      </a:r>
                    </a:p>
                  </a:txBody>
                  <a:tcPr/>
                </a:tc>
                <a:tc row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N/A</a:t>
                      </a:r>
                    </a:p>
                    <a:p>
                      <a:endParaRPr lang="en-US" sz="1100" dirty="0"/>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time weighted analysis</a:t>
                      </a: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a:tc>
                <a:extLst>
                  <a:ext uri="{0D108BD9-81ED-4DB2-BD59-A6C34878D82A}">
                    <a16:rowId xmlns:a16="http://schemas.microsoft.com/office/drawing/2014/main" val="1594475285"/>
                  </a:ext>
                </a:extLst>
              </a:tr>
              <a:tr h="25421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FMEA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N/A</a:t>
                      </a:r>
                    </a:p>
                  </a:txBody>
                  <a:tcPr/>
                </a:tc>
                <a:extLst>
                  <a:ext uri="{0D108BD9-81ED-4DB2-BD59-A6C34878D82A}">
                    <a16:rowId xmlns:a16="http://schemas.microsoft.com/office/drawing/2014/main" val="1059084724"/>
                  </a:ext>
                </a:extLst>
              </a:tr>
              <a:tr h="25421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domain knowledge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domain knowledge</a:t>
                      </a:r>
                    </a:p>
                  </a:txBody>
                  <a:tcPr/>
                </a:tc>
                <a:extLst>
                  <a:ext uri="{0D108BD9-81ED-4DB2-BD59-A6C34878D82A}">
                    <a16:rowId xmlns:a16="http://schemas.microsoft.com/office/drawing/2014/main" val="546605958"/>
                  </a:ext>
                </a:extLst>
              </a:tr>
              <a:tr h="279634">
                <a:tc vMerge="1">
                  <a:txBody>
                    <a:bodyPr/>
                    <a:lstStyle/>
                    <a:p>
                      <a:endParaRPr lang="en-US"/>
                    </a:p>
                  </a:txBody>
                  <a:tcPr/>
                </a:tc>
                <a:tc vMerge="1">
                  <a:txBody>
                    <a:bodyPr/>
                    <a:lstStyle/>
                    <a:p>
                      <a:endParaRPr lang="en-US"/>
                    </a:p>
                  </a:txBody>
                  <a:tcPr/>
                </a:tc>
                <a:tc vMerge="1">
                  <a:txBody>
                    <a:bodyPr/>
                    <a:lstStyle/>
                    <a:p>
                      <a:endParaRPr lang="en-US"/>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past lesson learnt / users’ feedback </a:t>
                      </a:r>
                    </a:p>
                  </a:txBody>
                  <a:tcPr/>
                </a:tc>
                <a:tc hMerge="1">
                  <a:txBody>
                    <a:bodyPr/>
                    <a:lstStyle/>
                    <a:p>
                      <a:endParaRPr lang="en-US" sz="1200" dirty="0"/>
                    </a:p>
                  </a:txBody>
                  <a:tcPr/>
                </a:tc>
                <a:extLst>
                  <a:ext uri="{0D108BD9-81ED-4DB2-BD59-A6C34878D82A}">
                    <a16:rowId xmlns:a16="http://schemas.microsoft.com/office/drawing/2014/main" val="2539081645"/>
                  </a:ext>
                </a:extLst>
              </a:tr>
              <a:tr h="269167">
                <a:tc vMerge="1">
                  <a:txBody>
                    <a:bodyPr/>
                    <a:lstStyle/>
                    <a:p>
                      <a:endParaRPr lang="en-US"/>
                    </a:p>
                  </a:txBody>
                  <a:tcPr/>
                </a:tc>
                <a:tc rowSpan="3">
                  <a:txBody>
                    <a:bodyPr/>
                    <a:lstStyle/>
                    <a:p>
                      <a:r>
                        <a:rPr lang="en-US" sz="1100" i="1" dirty="0"/>
                        <a:t>Further accuracy improvement (adding in new datasets)</a:t>
                      </a:r>
                    </a:p>
                  </a:txBody>
                  <a:tcPr/>
                </a:tc>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N/A</a:t>
                      </a:r>
                    </a:p>
                    <a:p>
                      <a:endParaRPr lang="en-US" sz="1100" dirty="0"/>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new datasets SWR/QDR/lot attribute</a:t>
                      </a:r>
                    </a:p>
                  </a:txBody>
                  <a:tcPr/>
                </a:tc>
                <a:tc hMerge="1">
                  <a:txBody>
                    <a:bodyPr/>
                    <a:lstStyle/>
                    <a:p>
                      <a:endParaRPr lang="en-US"/>
                    </a:p>
                  </a:txBody>
                  <a:tcPr/>
                </a:tc>
                <a:extLst>
                  <a:ext uri="{0D108BD9-81ED-4DB2-BD59-A6C34878D82A}">
                    <a16:rowId xmlns:a16="http://schemas.microsoft.com/office/drawing/2014/main" val="1828323493"/>
                  </a:ext>
                </a:extLst>
              </a:tr>
              <a:tr h="269167">
                <a:tc vMerge="1">
                  <a:txBody>
                    <a:bodyPr/>
                    <a:lstStyle/>
                    <a:p>
                      <a:endParaRPr lang="en-US"/>
                    </a:p>
                  </a:txBody>
                  <a:tcPr/>
                </a:tc>
                <a:tc vMerge="1">
                  <a:txBody>
                    <a:bodyPr/>
                    <a:lstStyle/>
                    <a:p>
                      <a:endParaRPr lang="en-US"/>
                    </a:p>
                  </a:txBody>
                  <a:tcPr/>
                </a:tc>
                <a:tc vMerge="1">
                  <a:txBody>
                    <a:bodyPr/>
                    <a:lstStyle/>
                    <a:p>
                      <a:endParaRPr lang="en-US"/>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PM/CM checking</a:t>
                      </a:r>
                    </a:p>
                  </a:txBody>
                  <a:tcPr/>
                </a:tc>
                <a:tc hMerge="1">
                  <a:txBody>
                    <a:bodyPr/>
                    <a:lstStyle/>
                    <a:p>
                      <a:endParaRPr lang="en-US"/>
                    </a:p>
                  </a:txBody>
                  <a:tcPr/>
                </a:tc>
                <a:extLst>
                  <a:ext uri="{0D108BD9-81ED-4DB2-BD59-A6C34878D82A}">
                    <a16:rowId xmlns:a16="http://schemas.microsoft.com/office/drawing/2014/main" val="367820994"/>
                  </a:ext>
                </a:extLst>
              </a:tr>
              <a:tr h="269167">
                <a:tc vMerge="1">
                  <a:txBody>
                    <a:bodyPr/>
                    <a:lstStyle/>
                    <a:p>
                      <a:endParaRPr lang="en-US"/>
                    </a:p>
                  </a:txBody>
                  <a:tcPr/>
                </a:tc>
                <a:tc vMerge="1">
                  <a:txBody>
                    <a:bodyPr/>
                    <a:lstStyle/>
                    <a:p>
                      <a:endParaRPr lang="en-US" sz="1100" i="1" dirty="0"/>
                    </a:p>
                  </a:txBody>
                  <a:tcPr/>
                </a:tc>
                <a:tc vMerge="1">
                  <a:txBody>
                    <a:bodyPr/>
                    <a:lstStyle/>
                    <a:p>
                      <a:endParaRPr lang="en-US" sz="1100" dirty="0"/>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Test wafer build traveler analysis</a:t>
                      </a:r>
                    </a:p>
                  </a:txBody>
                  <a:tcPr/>
                </a:tc>
                <a:tc hMerge="1">
                  <a:txBody>
                    <a:bodyPr/>
                    <a:lstStyle/>
                    <a:p>
                      <a:endParaRPr lang="en-US"/>
                    </a:p>
                  </a:txBody>
                  <a:tcPr/>
                </a:tc>
                <a:extLst>
                  <a:ext uri="{0D108BD9-81ED-4DB2-BD59-A6C34878D82A}">
                    <a16:rowId xmlns:a16="http://schemas.microsoft.com/office/drawing/2014/main" val="3939888835"/>
                  </a:ext>
                </a:extLst>
              </a:tr>
              <a:tr h="269277">
                <a:tc vMerge="1">
                  <a:txBody>
                    <a:bodyPr/>
                    <a:lstStyle/>
                    <a:p>
                      <a:endParaRPr lang="en-US"/>
                    </a:p>
                  </a:txBody>
                  <a:tcPr/>
                </a:tc>
                <a:tc>
                  <a:txBody>
                    <a:bodyPr/>
                    <a:lstStyle/>
                    <a:p>
                      <a:r>
                        <a:rPr lang="en-US" sz="1100" i="1" dirty="0"/>
                        <a:t>friendly UI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N/A</a:t>
                      </a:r>
                    </a:p>
                    <a:p>
                      <a:endParaRPr lang="en-US" sz="1100" dirty="0"/>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plot enhancement </a:t>
                      </a:r>
                    </a:p>
                  </a:txBody>
                  <a:tcPr/>
                </a:tc>
                <a:tc hMerge="1">
                  <a:txBody>
                    <a:bodyPr/>
                    <a:lstStyle/>
                    <a:p>
                      <a:endParaRPr lang="en-US"/>
                    </a:p>
                  </a:txBody>
                  <a:tcPr/>
                </a:tc>
                <a:extLst>
                  <a:ext uri="{0D108BD9-81ED-4DB2-BD59-A6C34878D82A}">
                    <a16:rowId xmlns:a16="http://schemas.microsoft.com/office/drawing/2014/main" val="3767515969"/>
                  </a:ext>
                </a:extLst>
              </a:tr>
              <a:tr h="279634">
                <a:tc vMerge="1">
                  <a:txBody>
                    <a:bodyPr/>
                    <a:lstStyle/>
                    <a:p>
                      <a:endParaRPr lang="en-US"/>
                    </a:p>
                  </a:txBody>
                  <a:tcPr/>
                </a:tc>
                <a:tc rowSpan="3">
                  <a:txBody>
                    <a:bodyPr/>
                    <a:lstStyle/>
                    <a:p>
                      <a:r>
                        <a:rPr lang="en-US" sz="1100" i="1" dirty="0"/>
                        <a:t>Reduce false alarms / Provide more meaningful root causes / Smarter AD </a:t>
                      </a:r>
                    </a:p>
                  </a:txBody>
                  <a:tcPr/>
                </a:tc>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N/A</a:t>
                      </a:r>
                    </a:p>
                    <a:p>
                      <a:endParaRPr lang="en-US" sz="1100" dirty="0"/>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channel level analysis </a:t>
                      </a:r>
                    </a:p>
                  </a:txBody>
                  <a:tcPr/>
                </a:tc>
                <a:tc hMerge="1">
                  <a:txBody>
                    <a:bodyPr/>
                    <a:lstStyle/>
                    <a:p>
                      <a:endParaRPr lang="en-US"/>
                    </a:p>
                  </a:txBody>
                  <a:tcPr/>
                </a:tc>
                <a:extLst>
                  <a:ext uri="{0D108BD9-81ED-4DB2-BD59-A6C34878D82A}">
                    <a16:rowId xmlns:a16="http://schemas.microsoft.com/office/drawing/2014/main" val="3255415381"/>
                  </a:ext>
                </a:extLst>
              </a:tr>
              <a:tr h="254213">
                <a:tc vMerge="1">
                  <a:txBody>
                    <a:bodyPr/>
                    <a:lstStyle/>
                    <a:p>
                      <a:endParaRPr lang="en-US"/>
                    </a:p>
                  </a:txBody>
                  <a:tcPr/>
                </a:tc>
                <a:tc vMerge="1">
                  <a:txBody>
                    <a:bodyPr/>
                    <a:lstStyle/>
                    <a:p>
                      <a:endParaRPr lang="en-US"/>
                    </a:p>
                  </a:txBody>
                  <a:tcPr/>
                </a:tc>
                <a:tc vMerge="1">
                  <a:txBody>
                    <a:bodyPr/>
                    <a:lstStyle/>
                    <a:p>
                      <a:endParaRPr lang="en-US"/>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single context removal </a:t>
                      </a:r>
                    </a:p>
                  </a:txBody>
                  <a:tcPr/>
                </a:tc>
                <a:tc hMerge="1">
                  <a:txBody>
                    <a:bodyPr/>
                    <a:lstStyle/>
                    <a:p>
                      <a:endParaRPr lang="en-US"/>
                    </a:p>
                  </a:txBody>
                  <a:tcPr/>
                </a:tc>
                <a:extLst>
                  <a:ext uri="{0D108BD9-81ED-4DB2-BD59-A6C34878D82A}">
                    <a16:rowId xmlns:a16="http://schemas.microsoft.com/office/drawing/2014/main" val="4066402746"/>
                  </a:ext>
                </a:extLst>
              </a:tr>
              <a:tr h="254213">
                <a:tc vMerge="1">
                  <a:txBody>
                    <a:bodyPr/>
                    <a:lstStyle/>
                    <a:p>
                      <a:endParaRPr lang="en-US"/>
                    </a:p>
                  </a:txBody>
                  <a:tcPr/>
                </a:tc>
                <a:tc vMerge="1">
                  <a:txBody>
                    <a:bodyPr/>
                    <a:lstStyle/>
                    <a:p>
                      <a:endParaRPr lang="en-US"/>
                    </a:p>
                  </a:txBody>
                  <a:tcPr/>
                </a:tc>
                <a:tc vMerge="1">
                  <a:txBody>
                    <a:bodyPr/>
                    <a:lstStyle/>
                    <a:p>
                      <a:endParaRPr lang="en-US"/>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curve trending detection </a:t>
                      </a:r>
                    </a:p>
                  </a:txBody>
                  <a:tcPr/>
                </a:tc>
                <a:tc hMerge="1">
                  <a:txBody>
                    <a:bodyPr/>
                    <a:lstStyle/>
                    <a:p>
                      <a:endParaRPr lang="en-US"/>
                    </a:p>
                  </a:txBody>
                  <a:tcPr/>
                </a:tc>
                <a:extLst>
                  <a:ext uri="{0D108BD9-81ED-4DB2-BD59-A6C34878D82A}">
                    <a16:rowId xmlns:a16="http://schemas.microsoft.com/office/drawing/2014/main" val="321462868"/>
                  </a:ext>
                </a:extLst>
              </a:tr>
            </a:tbl>
          </a:graphicData>
        </a:graphic>
      </p:graphicFrame>
    </p:spTree>
    <p:extLst>
      <p:ext uri="{BB962C8B-B14F-4D97-AF65-F5344CB8AC3E}">
        <p14:creationId xmlns:p14="http://schemas.microsoft.com/office/powerpoint/2010/main" val="38391890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8788"/>
          </a:xfrm>
        </p:spPr>
        <p:txBody>
          <a:bodyPr/>
          <a:lstStyle/>
          <a:p>
            <a:r>
              <a:rPr lang="en-US" dirty="0"/>
              <a:t>Curve trending detection </a:t>
            </a:r>
          </a:p>
        </p:txBody>
      </p:sp>
      <p:sp>
        <p:nvSpPr>
          <p:cNvPr id="4" name="Text Placeholder 3"/>
          <p:cNvSpPr>
            <a:spLocks noGrp="1"/>
          </p:cNvSpPr>
          <p:nvPr>
            <p:ph type="body" sz="quarter" idx="13"/>
          </p:nvPr>
        </p:nvSpPr>
        <p:spPr>
          <a:xfrm>
            <a:off x="838199" y="1589706"/>
            <a:ext cx="5020340" cy="561975"/>
          </a:xfrm>
        </p:spPr>
        <p:txBody>
          <a:bodyPr/>
          <a:lstStyle/>
          <a:p>
            <a:r>
              <a:rPr lang="en-US" dirty="0"/>
              <a:t>Before</a:t>
            </a:r>
          </a:p>
        </p:txBody>
      </p:sp>
      <p:sp>
        <p:nvSpPr>
          <p:cNvPr id="6" name="Text Placeholder 5"/>
          <p:cNvSpPr>
            <a:spLocks noGrp="1"/>
          </p:cNvSpPr>
          <p:nvPr>
            <p:ph type="body" sz="quarter" idx="15"/>
          </p:nvPr>
        </p:nvSpPr>
        <p:spPr>
          <a:xfrm>
            <a:off x="6333460" y="1587900"/>
            <a:ext cx="5020340" cy="561975"/>
          </a:xfrm>
        </p:spPr>
        <p:txBody>
          <a:bodyPr/>
          <a:lstStyle/>
          <a:p>
            <a:r>
              <a:rPr lang="en-US" dirty="0"/>
              <a:t>After</a:t>
            </a:r>
          </a:p>
        </p:txBody>
      </p:sp>
      <p:sp>
        <p:nvSpPr>
          <p:cNvPr id="7" name="Footer Placeholder 6"/>
          <p:cNvSpPr>
            <a:spLocks noGrp="1"/>
          </p:cNvSpPr>
          <p:nvPr>
            <p:ph type="ftr" sz="quarter" idx="11"/>
          </p:nvPr>
        </p:nvSpPr>
        <p:spPr/>
        <p:txBody>
          <a:bodyPr/>
          <a:lstStyle/>
          <a:p>
            <a:r>
              <a:rPr lang="en-US"/>
              <a:t>Micron Confidential</a:t>
            </a:r>
          </a:p>
        </p:txBody>
      </p:sp>
      <p:sp>
        <p:nvSpPr>
          <p:cNvPr id="8" name="Slide Number Placeholder 7"/>
          <p:cNvSpPr>
            <a:spLocks noGrp="1"/>
          </p:cNvSpPr>
          <p:nvPr>
            <p:ph type="sldNum" sz="quarter" idx="12"/>
          </p:nvPr>
        </p:nvSpPr>
        <p:spPr/>
        <p:txBody>
          <a:bodyPr/>
          <a:lstStyle/>
          <a:p>
            <a:fld id="{B7E7695C-FCF1-4AA0-9B93-7941FED13DC4}" type="slidenum">
              <a:rPr lang="en-US" smtClean="0"/>
              <a:t>30</a:t>
            </a:fld>
            <a:endParaRPr lang="en-US"/>
          </a:p>
        </p:txBody>
      </p:sp>
      <p:sp>
        <p:nvSpPr>
          <p:cNvPr id="3" name="Rectangle 2">
            <a:extLst>
              <a:ext uri="{FF2B5EF4-FFF2-40B4-BE49-F238E27FC236}">
                <a16:creationId xmlns:a16="http://schemas.microsoft.com/office/drawing/2014/main" id="{AC638C30-897F-45CB-ACD8-DF35A63519A0}"/>
              </a:ext>
            </a:extLst>
          </p:cNvPr>
          <p:cNvSpPr/>
          <p:nvPr/>
        </p:nvSpPr>
        <p:spPr>
          <a:xfrm>
            <a:off x="838199" y="824047"/>
            <a:ext cx="7562850" cy="400110"/>
          </a:xfrm>
          <a:prstGeom prst="rect">
            <a:avLst/>
          </a:prstGeom>
        </p:spPr>
        <p:txBody>
          <a:bodyPr wrap="square">
            <a:spAutoFit/>
          </a:bodyPr>
          <a:lstStyle/>
          <a:p>
            <a:r>
              <a:rPr lang="en-US" sz="2000" dirty="0"/>
              <a:t>Reduce false alarms/Smarter AD; Available in RDA/PEE AD</a:t>
            </a:r>
          </a:p>
        </p:txBody>
      </p:sp>
      <p:sp>
        <p:nvSpPr>
          <p:cNvPr id="5" name="Rectangle 4">
            <a:extLst>
              <a:ext uri="{FF2B5EF4-FFF2-40B4-BE49-F238E27FC236}">
                <a16:creationId xmlns:a16="http://schemas.microsoft.com/office/drawing/2014/main" id="{2CCC0346-7344-4F32-A381-AD7E22A6FA3F}"/>
              </a:ext>
            </a:extLst>
          </p:cNvPr>
          <p:cNvSpPr/>
          <p:nvPr/>
        </p:nvSpPr>
        <p:spPr>
          <a:xfrm>
            <a:off x="838198" y="1186557"/>
            <a:ext cx="2505814" cy="369332"/>
          </a:xfrm>
          <a:prstGeom prst="rect">
            <a:avLst/>
          </a:prstGeom>
        </p:spPr>
        <p:txBody>
          <a:bodyPr wrap="none">
            <a:spAutoFit/>
          </a:bodyPr>
          <a:lstStyle/>
          <a:p>
            <a:r>
              <a:rPr lang="en-US" i="1" dirty="0">
                <a:solidFill>
                  <a:srgbClr val="FF0000"/>
                </a:solidFill>
              </a:rPr>
              <a:t>Comparison 1- plotting</a:t>
            </a:r>
          </a:p>
        </p:txBody>
      </p:sp>
      <p:pic>
        <p:nvPicPr>
          <p:cNvPr id="13" name="Picture 12">
            <a:extLst>
              <a:ext uri="{FF2B5EF4-FFF2-40B4-BE49-F238E27FC236}">
                <a16:creationId xmlns:a16="http://schemas.microsoft.com/office/drawing/2014/main" id="{E0C74E36-FF1D-4206-8228-57FE216DB99A}"/>
              </a:ext>
            </a:extLst>
          </p:cNvPr>
          <p:cNvPicPr>
            <a:picLocks noChangeAspect="1"/>
          </p:cNvPicPr>
          <p:nvPr/>
        </p:nvPicPr>
        <p:blipFill>
          <a:blip r:embed="rId2"/>
          <a:stretch>
            <a:fillRect/>
          </a:stretch>
        </p:blipFill>
        <p:spPr>
          <a:xfrm>
            <a:off x="6337695" y="2236678"/>
            <a:ext cx="5064201" cy="1995787"/>
          </a:xfrm>
          <a:prstGeom prst="rect">
            <a:avLst/>
          </a:prstGeom>
        </p:spPr>
      </p:pic>
      <p:pic>
        <p:nvPicPr>
          <p:cNvPr id="14" name="Picture 13">
            <a:extLst>
              <a:ext uri="{FF2B5EF4-FFF2-40B4-BE49-F238E27FC236}">
                <a16:creationId xmlns:a16="http://schemas.microsoft.com/office/drawing/2014/main" id="{D16FDDDE-B666-453A-B1EE-409397C6B492}"/>
              </a:ext>
            </a:extLst>
          </p:cNvPr>
          <p:cNvPicPr>
            <a:picLocks noChangeAspect="1"/>
          </p:cNvPicPr>
          <p:nvPr/>
        </p:nvPicPr>
        <p:blipFill>
          <a:blip r:embed="rId3"/>
          <a:stretch>
            <a:fillRect/>
          </a:stretch>
        </p:blipFill>
        <p:spPr>
          <a:xfrm>
            <a:off x="842434" y="2180936"/>
            <a:ext cx="3821927" cy="1531411"/>
          </a:xfrm>
          <a:prstGeom prst="rect">
            <a:avLst/>
          </a:prstGeom>
        </p:spPr>
      </p:pic>
      <p:pic>
        <p:nvPicPr>
          <p:cNvPr id="15" name="Picture 14">
            <a:extLst>
              <a:ext uri="{FF2B5EF4-FFF2-40B4-BE49-F238E27FC236}">
                <a16:creationId xmlns:a16="http://schemas.microsoft.com/office/drawing/2014/main" id="{BB543309-B724-4972-A6C2-F25167E86939}"/>
              </a:ext>
            </a:extLst>
          </p:cNvPr>
          <p:cNvPicPr>
            <a:picLocks noChangeAspect="1"/>
          </p:cNvPicPr>
          <p:nvPr/>
        </p:nvPicPr>
        <p:blipFill>
          <a:blip r:embed="rId4"/>
          <a:stretch>
            <a:fillRect/>
          </a:stretch>
        </p:blipFill>
        <p:spPr>
          <a:xfrm>
            <a:off x="842434" y="3712347"/>
            <a:ext cx="3817691" cy="1526411"/>
          </a:xfrm>
          <a:prstGeom prst="rect">
            <a:avLst/>
          </a:prstGeom>
        </p:spPr>
      </p:pic>
      <p:pic>
        <p:nvPicPr>
          <p:cNvPr id="16" name="Picture 15">
            <a:extLst>
              <a:ext uri="{FF2B5EF4-FFF2-40B4-BE49-F238E27FC236}">
                <a16:creationId xmlns:a16="http://schemas.microsoft.com/office/drawing/2014/main" id="{549B8296-C093-4C99-8EFF-864731C57CAC}"/>
              </a:ext>
            </a:extLst>
          </p:cNvPr>
          <p:cNvPicPr>
            <a:picLocks noChangeAspect="1"/>
          </p:cNvPicPr>
          <p:nvPr/>
        </p:nvPicPr>
        <p:blipFill>
          <a:blip r:embed="rId5"/>
          <a:stretch>
            <a:fillRect/>
          </a:stretch>
        </p:blipFill>
        <p:spPr>
          <a:xfrm>
            <a:off x="838198" y="5238758"/>
            <a:ext cx="3817691" cy="1538373"/>
          </a:xfrm>
          <a:prstGeom prst="rect">
            <a:avLst/>
          </a:prstGeom>
        </p:spPr>
      </p:pic>
    </p:spTree>
    <p:extLst>
      <p:ext uri="{BB962C8B-B14F-4D97-AF65-F5344CB8AC3E}">
        <p14:creationId xmlns:p14="http://schemas.microsoft.com/office/powerpoint/2010/main" val="18303144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8788"/>
          </a:xfrm>
        </p:spPr>
        <p:txBody>
          <a:bodyPr/>
          <a:lstStyle/>
          <a:p>
            <a:r>
              <a:rPr lang="en-US" dirty="0"/>
              <a:t>Curve trending detection </a:t>
            </a:r>
          </a:p>
        </p:txBody>
      </p:sp>
      <p:sp>
        <p:nvSpPr>
          <p:cNvPr id="4" name="Text Placeholder 3"/>
          <p:cNvSpPr>
            <a:spLocks noGrp="1"/>
          </p:cNvSpPr>
          <p:nvPr>
            <p:ph type="body" sz="quarter" idx="13"/>
          </p:nvPr>
        </p:nvSpPr>
        <p:spPr>
          <a:xfrm>
            <a:off x="838199" y="1589706"/>
            <a:ext cx="5020340" cy="561975"/>
          </a:xfrm>
        </p:spPr>
        <p:txBody>
          <a:bodyPr/>
          <a:lstStyle/>
          <a:p>
            <a:r>
              <a:rPr lang="en-US" dirty="0"/>
              <a:t>Before</a:t>
            </a:r>
          </a:p>
        </p:txBody>
      </p:sp>
      <p:sp>
        <p:nvSpPr>
          <p:cNvPr id="6" name="Text Placeholder 5"/>
          <p:cNvSpPr>
            <a:spLocks noGrp="1"/>
          </p:cNvSpPr>
          <p:nvPr>
            <p:ph type="body" sz="quarter" idx="15"/>
          </p:nvPr>
        </p:nvSpPr>
        <p:spPr>
          <a:xfrm>
            <a:off x="6333460" y="1587900"/>
            <a:ext cx="5020340" cy="561975"/>
          </a:xfrm>
        </p:spPr>
        <p:txBody>
          <a:bodyPr/>
          <a:lstStyle/>
          <a:p>
            <a:r>
              <a:rPr lang="en-US" dirty="0"/>
              <a:t>After</a:t>
            </a:r>
          </a:p>
        </p:txBody>
      </p:sp>
      <p:sp>
        <p:nvSpPr>
          <p:cNvPr id="7" name="Footer Placeholder 6"/>
          <p:cNvSpPr>
            <a:spLocks noGrp="1"/>
          </p:cNvSpPr>
          <p:nvPr>
            <p:ph type="ftr" sz="quarter" idx="11"/>
          </p:nvPr>
        </p:nvSpPr>
        <p:spPr/>
        <p:txBody>
          <a:bodyPr/>
          <a:lstStyle/>
          <a:p>
            <a:r>
              <a:rPr lang="en-US"/>
              <a:t>Micron Confidential</a:t>
            </a:r>
          </a:p>
        </p:txBody>
      </p:sp>
      <p:sp>
        <p:nvSpPr>
          <p:cNvPr id="8" name="Slide Number Placeholder 7"/>
          <p:cNvSpPr>
            <a:spLocks noGrp="1"/>
          </p:cNvSpPr>
          <p:nvPr>
            <p:ph type="sldNum" sz="quarter" idx="12"/>
          </p:nvPr>
        </p:nvSpPr>
        <p:spPr/>
        <p:txBody>
          <a:bodyPr/>
          <a:lstStyle/>
          <a:p>
            <a:fld id="{B7E7695C-FCF1-4AA0-9B93-7941FED13DC4}" type="slidenum">
              <a:rPr lang="en-US" smtClean="0"/>
              <a:t>31</a:t>
            </a:fld>
            <a:endParaRPr lang="en-US"/>
          </a:p>
        </p:txBody>
      </p:sp>
      <p:sp>
        <p:nvSpPr>
          <p:cNvPr id="3" name="Rectangle 2">
            <a:extLst>
              <a:ext uri="{FF2B5EF4-FFF2-40B4-BE49-F238E27FC236}">
                <a16:creationId xmlns:a16="http://schemas.microsoft.com/office/drawing/2014/main" id="{AC638C30-897F-45CB-ACD8-DF35A63519A0}"/>
              </a:ext>
            </a:extLst>
          </p:cNvPr>
          <p:cNvSpPr/>
          <p:nvPr/>
        </p:nvSpPr>
        <p:spPr>
          <a:xfrm>
            <a:off x="838198" y="824047"/>
            <a:ext cx="8838461" cy="400110"/>
          </a:xfrm>
          <a:prstGeom prst="rect">
            <a:avLst/>
          </a:prstGeom>
        </p:spPr>
        <p:txBody>
          <a:bodyPr wrap="square">
            <a:spAutoFit/>
          </a:bodyPr>
          <a:lstStyle/>
          <a:p>
            <a:r>
              <a:rPr lang="en-US" sz="2000" dirty="0"/>
              <a:t>Reduce false alarms/Smarter AD; Available in RDA /Chronic OOC AD</a:t>
            </a:r>
          </a:p>
        </p:txBody>
      </p:sp>
      <p:sp>
        <p:nvSpPr>
          <p:cNvPr id="5" name="Rectangle 4">
            <a:extLst>
              <a:ext uri="{FF2B5EF4-FFF2-40B4-BE49-F238E27FC236}">
                <a16:creationId xmlns:a16="http://schemas.microsoft.com/office/drawing/2014/main" id="{2CCC0346-7344-4F32-A381-AD7E22A6FA3F}"/>
              </a:ext>
            </a:extLst>
          </p:cNvPr>
          <p:cNvSpPr/>
          <p:nvPr/>
        </p:nvSpPr>
        <p:spPr>
          <a:xfrm>
            <a:off x="838198" y="1186557"/>
            <a:ext cx="2980303" cy="369332"/>
          </a:xfrm>
          <a:prstGeom prst="rect">
            <a:avLst/>
          </a:prstGeom>
        </p:spPr>
        <p:txBody>
          <a:bodyPr wrap="none">
            <a:spAutoFit/>
          </a:bodyPr>
          <a:lstStyle/>
          <a:p>
            <a:r>
              <a:rPr lang="en-US" i="1" dirty="0">
                <a:solidFill>
                  <a:srgbClr val="FF0000"/>
                </a:solidFill>
              </a:rPr>
              <a:t>Comparison 2- Result table</a:t>
            </a:r>
          </a:p>
        </p:txBody>
      </p:sp>
      <p:pic>
        <p:nvPicPr>
          <p:cNvPr id="13" name="Picture 12">
            <a:extLst>
              <a:ext uri="{FF2B5EF4-FFF2-40B4-BE49-F238E27FC236}">
                <a16:creationId xmlns:a16="http://schemas.microsoft.com/office/drawing/2014/main" id="{A85AB162-A31B-49B9-AD9C-7FFDF495963B}"/>
              </a:ext>
            </a:extLst>
          </p:cNvPr>
          <p:cNvPicPr>
            <a:picLocks noChangeAspect="1"/>
          </p:cNvPicPr>
          <p:nvPr/>
        </p:nvPicPr>
        <p:blipFill>
          <a:blip r:embed="rId2"/>
          <a:stretch>
            <a:fillRect/>
          </a:stretch>
        </p:blipFill>
        <p:spPr>
          <a:xfrm>
            <a:off x="838198" y="2255047"/>
            <a:ext cx="5020341" cy="2113143"/>
          </a:xfrm>
          <a:prstGeom prst="rect">
            <a:avLst/>
          </a:prstGeom>
        </p:spPr>
      </p:pic>
      <p:pic>
        <p:nvPicPr>
          <p:cNvPr id="14" name="Content Placeholder 9">
            <a:extLst>
              <a:ext uri="{FF2B5EF4-FFF2-40B4-BE49-F238E27FC236}">
                <a16:creationId xmlns:a16="http://schemas.microsoft.com/office/drawing/2014/main" id="{4979F800-47BD-45FC-8FE0-C7ECF9713C4E}"/>
              </a:ext>
            </a:extLst>
          </p:cNvPr>
          <p:cNvPicPr>
            <a:picLocks noChangeAspect="1"/>
          </p:cNvPicPr>
          <p:nvPr/>
        </p:nvPicPr>
        <p:blipFill>
          <a:blip r:embed="rId3"/>
          <a:stretch>
            <a:fillRect/>
          </a:stretch>
        </p:blipFill>
        <p:spPr>
          <a:xfrm>
            <a:off x="6333460" y="2255047"/>
            <a:ext cx="5020340" cy="1886985"/>
          </a:xfrm>
          <a:prstGeom prst="rect">
            <a:avLst/>
          </a:prstGeom>
        </p:spPr>
      </p:pic>
      <p:sp>
        <p:nvSpPr>
          <p:cNvPr id="15" name="Rectangle 14">
            <a:extLst>
              <a:ext uri="{FF2B5EF4-FFF2-40B4-BE49-F238E27FC236}">
                <a16:creationId xmlns:a16="http://schemas.microsoft.com/office/drawing/2014/main" id="{71E48D02-7C54-467D-A021-A2C357FDC8E2}"/>
              </a:ext>
            </a:extLst>
          </p:cNvPr>
          <p:cNvSpPr/>
          <p:nvPr/>
        </p:nvSpPr>
        <p:spPr>
          <a:xfrm>
            <a:off x="917193" y="4471556"/>
            <a:ext cx="1411156" cy="369332"/>
          </a:xfrm>
          <a:prstGeom prst="rect">
            <a:avLst/>
          </a:prstGeom>
        </p:spPr>
        <p:txBody>
          <a:bodyPr wrap="none">
            <a:spAutoFit/>
          </a:bodyPr>
          <a:lstStyle/>
          <a:p>
            <a:r>
              <a:rPr lang="en-US" u="sng" dirty="0">
                <a:solidFill>
                  <a:srgbClr val="0563C1"/>
                </a:solidFill>
                <a:latin typeface="Calibri" panose="020F0502020204030204" pitchFamily="34" charset="0"/>
                <a:ea typeface="Times New Roman" panose="02020603050405020304" pitchFamily="18" charset="0"/>
                <a:hlinkClick r:id="rId4"/>
              </a:rPr>
              <a:t>AD repot link</a:t>
            </a:r>
            <a:endParaRPr lang="en-US" dirty="0"/>
          </a:p>
        </p:txBody>
      </p:sp>
      <p:sp>
        <p:nvSpPr>
          <p:cNvPr id="16" name="Rectangle 15">
            <a:extLst>
              <a:ext uri="{FF2B5EF4-FFF2-40B4-BE49-F238E27FC236}">
                <a16:creationId xmlns:a16="http://schemas.microsoft.com/office/drawing/2014/main" id="{78AB5FFA-FC1B-4940-9BB7-BC1AF57F861E}"/>
              </a:ext>
            </a:extLst>
          </p:cNvPr>
          <p:cNvSpPr/>
          <p:nvPr/>
        </p:nvSpPr>
        <p:spPr>
          <a:xfrm>
            <a:off x="6425676" y="4470610"/>
            <a:ext cx="1411156" cy="369332"/>
          </a:xfrm>
          <a:prstGeom prst="rect">
            <a:avLst/>
          </a:prstGeom>
        </p:spPr>
        <p:txBody>
          <a:bodyPr wrap="none">
            <a:spAutoFit/>
          </a:bodyPr>
          <a:lstStyle/>
          <a:p>
            <a:r>
              <a:rPr lang="en-US" u="sng" dirty="0">
                <a:solidFill>
                  <a:srgbClr val="0563C1"/>
                </a:solidFill>
                <a:latin typeface="Calibri" panose="020F0502020204030204" pitchFamily="34" charset="0"/>
                <a:ea typeface="Times New Roman" panose="02020603050405020304" pitchFamily="18" charset="0"/>
                <a:hlinkClick r:id="rId5"/>
              </a:rPr>
              <a:t>AD repot link</a:t>
            </a:r>
            <a:endParaRPr lang="en-US" dirty="0"/>
          </a:p>
        </p:txBody>
      </p:sp>
    </p:spTree>
    <p:extLst>
      <p:ext uri="{BB962C8B-B14F-4D97-AF65-F5344CB8AC3E}">
        <p14:creationId xmlns:p14="http://schemas.microsoft.com/office/powerpoint/2010/main" val="3711635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8788"/>
          </a:xfrm>
        </p:spPr>
        <p:txBody>
          <a:bodyPr/>
          <a:lstStyle/>
          <a:p>
            <a:r>
              <a:rPr lang="en-US" dirty="0"/>
              <a:t>Curve trending detection </a:t>
            </a:r>
          </a:p>
        </p:txBody>
      </p:sp>
      <p:sp>
        <p:nvSpPr>
          <p:cNvPr id="4" name="Text Placeholder 3"/>
          <p:cNvSpPr>
            <a:spLocks noGrp="1"/>
          </p:cNvSpPr>
          <p:nvPr>
            <p:ph type="body" sz="quarter" idx="13"/>
          </p:nvPr>
        </p:nvSpPr>
        <p:spPr>
          <a:xfrm>
            <a:off x="838199" y="1589706"/>
            <a:ext cx="5020340" cy="561975"/>
          </a:xfrm>
        </p:spPr>
        <p:txBody>
          <a:bodyPr/>
          <a:lstStyle/>
          <a:p>
            <a:r>
              <a:rPr lang="en-US" dirty="0"/>
              <a:t>Before</a:t>
            </a:r>
          </a:p>
        </p:txBody>
      </p:sp>
      <p:sp>
        <p:nvSpPr>
          <p:cNvPr id="6" name="Text Placeholder 5"/>
          <p:cNvSpPr>
            <a:spLocks noGrp="1"/>
          </p:cNvSpPr>
          <p:nvPr>
            <p:ph type="body" sz="quarter" idx="15"/>
          </p:nvPr>
        </p:nvSpPr>
        <p:spPr>
          <a:xfrm>
            <a:off x="6333460" y="1587900"/>
            <a:ext cx="5020340" cy="561975"/>
          </a:xfrm>
        </p:spPr>
        <p:txBody>
          <a:bodyPr/>
          <a:lstStyle/>
          <a:p>
            <a:r>
              <a:rPr lang="en-US" dirty="0"/>
              <a:t>After</a:t>
            </a:r>
          </a:p>
        </p:txBody>
      </p:sp>
      <p:sp>
        <p:nvSpPr>
          <p:cNvPr id="7" name="Footer Placeholder 6"/>
          <p:cNvSpPr>
            <a:spLocks noGrp="1"/>
          </p:cNvSpPr>
          <p:nvPr>
            <p:ph type="ftr" sz="quarter" idx="11"/>
          </p:nvPr>
        </p:nvSpPr>
        <p:spPr/>
        <p:txBody>
          <a:bodyPr/>
          <a:lstStyle/>
          <a:p>
            <a:r>
              <a:rPr lang="en-US"/>
              <a:t>Micron Confidential</a:t>
            </a:r>
          </a:p>
        </p:txBody>
      </p:sp>
      <p:sp>
        <p:nvSpPr>
          <p:cNvPr id="8" name="Slide Number Placeholder 7"/>
          <p:cNvSpPr>
            <a:spLocks noGrp="1"/>
          </p:cNvSpPr>
          <p:nvPr>
            <p:ph type="sldNum" sz="quarter" idx="12"/>
          </p:nvPr>
        </p:nvSpPr>
        <p:spPr/>
        <p:txBody>
          <a:bodyPr/>
          <a:lstStyle/>
          <a:p>
            <a:fld id="{B7E7695C-FCF1-4AA0-9B93-7941FED13DC4}" type="slidenum">
              <a:rPr lang="en-US" smtClean="0"/>
              <a:t>32</a:t>
            </a:fld>
            <a:endParaRPr lang="en-US"/>
          </a:p>
        </p:txBody>
      </p:sp>
      <p:sp>
        <p:nvSpPr>
          <p:cNvPr id="3" name="Rectangle 2">
            <a:extLst>
              <a:ext uri="{FF2B5EF4-FFF2-40B4-BE49-F238E27FC236}">
                <a16:creationId xmlns:a16="http://schemas.microsoft.com/office/drawing/2014/main" id="{AC638C30-897F-45CB-ACD8-DF35A63519A0}"/>
              </a:ext>
            </a:extLst>
          </p:cNvPr>
          <p:cNvSpPr/>
          <p:nvPr/>
        </p:nvSpPr>
        <p:spPr>
          <a:xfrm>
            <a:off x="838199" y="824047"/>
            <a:ext cx="8598764" cy="400110"/>
          </a:xfrm>
          <a:prstGeom prst="rect">
            <a:avLst/>
          </a:prstGeom>
        </p:spPr>
        <p:txBody>
          <a:bodyPr wrap="square">
            <a:spAutoFit/>
          </a:bodyPr>
          <a:lstStyle/>
          <a:p>
            <a:r>
              <a:rPr lang="en-US" sz="2000" dirty="0"/>
              <a:t>Reduce false alarms/Smarter AD; Available in RDA /Chronic OOC AD</a:t>
            </a:r>
          </a:p>
        </p:txBody>
      </p:sp>
      <p:sp>
        <p:nvSpPr>
          <p:cNvPr id="5" name="Rectangle 4">
            <a:extLst>
              <a:ext uri="{FF2B5EF4-FFF2-40B4-BE49-F238E27FC236}">
                <a16:creationId xmlns:a16="http://schemas.microsoft.com/office/drawing/2014/main" id="{2CCC0346-7344-4F32-A381-AD7E22A6FA3F}"/>
              </a:ext>
            </a:extLst>
          </p:cNvPr>
          <p:cNvSpPr/>
          <p:nvPr/>
        </p:nvSpPr>
        <p:spPr>
          <a:xfrm>
            <a:off x="838198" y="1186557"/>
            <a:ext cx="5327099" cy="369332"/>
          </a:xfrm>
          <a:prstGeom prst="rect">
            <a:avLst/>
          </a:prstGeom>
        </p:spPr>
        <p:txBody>
          <a:bodyPr wrap="none">
            <a:spAutoFit/>
          </a:bodyPr>
          <a:lstStyle/>
          <a:p>
            <a:r>
              <a:rPr lang="en-US" i="1" dirty="0">
                <a:solidFill>
                  <a:srgbClr val="FF0000"/>
                </a:solidFill>
              </a:rPr>
              <a:t>Comparison 2- plotting from 5_measurement_step</a:t>
            </a:r>
          </a:p>
        </p:txBody>
      </p:sp>
      <p:pic>
        <p:nvPicPr>
          <p:cNvPr id="17" name="Picture 16">
            <a:extLst>
              <a:ext uri="{FF2B5EF4-FFF2-40B4-BE49-F238E27FC236}">
                <a16:creationId xmlns:a16="http://schemas.microsoft.com/office/drawing/2014/main" id="{4F6D8310-B106-4839-963F-910E978976FB}"/>
              </a:ext>
            </a:extLst>
          </p:cNvPr>
          <p:cNvPicPr>
            <a:picLocks noChangeAspect="1"/>
          </p:cNvPicPr>
          <p:nvPr/>
        </p:nvPicPr>
        <p:blipFill>
          <a:blip r:embed="rId2"/>
          <a:stretch>
            <a:fillRect/>
          </a:stretch>
        </p:blipFill>
        <p:spPr>
          <a:xfrm>
            <a:off x="838198" y="2165101"/>
            <a:ext cx="3742190" cy="1487114"/>
          </a:xfrm>
          <a:prstGeom prst="rect">
            <a:avLst/>
          </a:prstGeom>
        </p:spPr>
      </p:pic>
      <p:pic>
        <p:nvPicPr>
          <p:cNvPr id="18" name="Picture 17">
            <a:extLst>
              <a:ext uri="{FF2B5EF4-FFF2-40B4-BE49-F238E27FC236}">
                <a16:creationId xmlns:a16="http://schemas.microsoft.com/office/drawing/2014/main" id="{63817047-6B16-43E7-8679-303DBC4B55D6}"/>
              </a:ext>
            </a:extLst>
          </p:cNvPr>
          <p:cNvPicPr>
            <a:picLocks noChangeAspect="1"/>
          </p:cNvPicPr>
          <p:nvPr/>
        </p:nvPicPr>
        <p:blipFill>
          <a:blip r:embed="rId3"/>
          <a:stretch>
            <a:fillRect/>
          </a:stretch>
        </p:blipFill>
        <p:spPr>
          <a:xfrm>
            <a:off x="838198" y="3665635"/>
            <a:ext cx="3742192" cy="1478639"/>
          </a:xfrm>
          <a:prstGeom prst="rect">
            <a:avLst/>
          </a:prstGeom>
        </p:spPr>
      </p:pic>
      <p:pic>
        <p:nvPicPr>
          <p:cNvPr id="19" name="Picture 18">
            <a:extLst>
              <a:ext uri="{FF2B5EF4-FFF2-40B4-BE49-F238E27FC236}">
                <a16:creationId xmlns:a16="http://schemas.microsoft.com/office/drawing/2014/main" id="{923E0A7F-9E50-479B-AFDF-0AD8CB76FDB8}"/>
              </a:ext>
            </a:extLst>
          </p:cNvPr>
          <p:cNvPicPr>
            <a:picLocks noChangeAspect="1"/>
          </p:cNvPicPr>
          <p:nvPr/>
        </p:nvPicPr>
        <p:blipFill>
          <a:blip r:embed="rId4"/>
          <a:stretch>
            <a:fillRect/>
          </a:stretch>
        </p:blipFill>
        <p:spPr>
          <a:xfrm>
            <a:off x="877432" y="5144274"/>
            <a:ext cx="3742192" cy="1570676"/>
          </a:xfrm>
          <a:prstGeom prst="rect">
            <a:avLst/>
          </a:prstGeom>
        </p:spPr>
      </p:pic>
      <p:sp>
        <p:nvSpPr>
          <p:cNvPr id="9" name="Rectangle 8">
            <a:extLst>
              <a:ext uri="{FF2B5EF4-FFF2-40B4-BE49-F238E27FC236}">
                <a16:creationId xmlns:a16="http://schemas.microsoft.com/office/drawing/2014/main" id="{8F29A6EC-1EF5-431B-A64B-F047768CD442}"/>
              </a:ext>
            </a:extLst>
          </p:cNvPr>
          <p:cNvSpPr/>
          <p:nvPr/>
        </p:nvSpPr>
        <p:spPr>
          <a:xfrm>
            <a:off x="6333460" y="2513618"/>
            <a:ext cx="4224233" cy="369332"/>
          </a:xfrm>
          <a:prstGeom prst="rect">
            <a:avLst/>
          </a:prstGeom>
        </p:spPr>
        <p:txBody>
          <a:bodyPr wrap="none">
            <a:spAutoFit/>
          </a:bodyPr>
          <a:lstStyle/>
          <a:p>
            <a:r>
              <a:rPr lang="en-US" dirty="0"/>
              <a:t>No highlight from 5_measurement_step</a:t>
            </a:r>
          </a:p>
        </p:txBody>
      </p:sp>
    </p:spTree>
    <p:extLst>
      <p:ext uri="{BB962C8B-B14F-4D97-AF65-F5344CB8AC3E}">
        <p14:creationId xmlns:p14="http://schemas.microsoft.com/office/powerpoint/2010/main" val="1908206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8788"/>
          </a:xfrm>
        </p:spPr>
        <p:txBody>
          <a:bodyPr/>
          <a:lstStyle/>
          <a:p>
            <a:r>
              <a:rPr lang="en-US" dirty="0"/>
              <a:t>Curve trending detection </a:t>
            </a:r>
          </a:p>
        </p:txBody>
      </p:sp>
      <p:sp>
        <p:nvSpPr>
          <p:cNvPr id="4" name="Text Placeholder 3"/>
          <p:cNvSpPr>
            <a:spLocks noGrp="1"/>
          </p:cNvSpPr>
          <p:nvPr>
            <p:ph type="body" sz="quarter" idx="13"/>
          </p:nvPr>
        </p:nvSpPr>
        <p:spPr>
          <a:xfrm>
            <a:off x="838199" y="1589706"/>
            <a:ext cx="5020340" cy="561975"/>
          </a:xfrm>
        </p:spPr>
        <p:txBody>
          <a:bodyPr/>
          <a:lstStyle/>
          <a:p>
            <a:r>
              <a:rPr lang="en-US" dirty="0"/>
              <a:t>Before</a:t>
            </a:r>
          </a:p>
        </p:txBody>
      </p:sp>
      <p:sp>
        <p:nvSpPr>
          <p:cNvPr id="6" name="Text Placeholder 5"/>
          <p:cNvSpPr>
            <a:spLocks noGrp="1"/>
          </p:cNvSpPr>
          <p:nvPr>
            <p:ph type="body" sz="quarter" idx="15"/>
          </p:nvPr>
        </p:nvSpPr>
        <p:spPr>
          <a:xfrm>
            <a:off x="6333460" y="1587900"/>
            <a:ext cx="5020340" cy="561975"/>
          </a:xfrm>
        </p:spPr>
        <p:txBody>
          <a:bodyPr/>
          <a:lstStyle/>
          <a:p>
            <a:r>
              <a:rPr lang="en-US" dirty="0"/>
              <a:t>After</a:t>
            </a:r>
          </a:p>
        </p:txBody>
      </p:sp>
      <p:sp>
        <p:nvSpPr>
          <p:cNvPr id="7" name="Footer Placeholder 6"/>
          <p:cNvSpPr>
            <a:spLocks noGrp="1"/>
          </p:cNvSpPr>
          <p:nvPr>
            <p:ph type="ftr" sz="quarter" idx="11"/>
          </p:nvPr>
        </p:nvSpPr>
        <p:spPr/>
        <p:txBody>
          <a:bodyPr/>
          <a:lstStyle/>
          <a:p>
            <a:r>
              <a:rPr lang="en-US"/>
              <a:t>Micron Confidential</a:t>
            </a:r>
          </a:p>
        </p:txBody>
      </p:sp>
      <p:sp>
        <p:nvSpPr>
          <p:cNvPr id="8" name="Slide Number Placeholder 7"/>
          <p:cNvSpPr>
            <a:spLocks noGrp="1"/>
          </p:cNvSpPr>
          <p:nvPr>
            <p:ph type="sldNum" sz="quarter" idx="12"/>
          </p:nvPr>
        </p:nvSpPr>
        <p:spPr/>
        <p:txBody>
          <a:bodyPr/>
          <a:lstStyle/>
          <a:p>
            <a:fld id="{B7E7695C-FCF1-4AA0-9B93-7941FED13DC4}" type="slidenum">
              <a:rPr lang="en-US" smtClean="0"/>
              <a:t>33</a:t>
            </a:fld>
            <a:endParaRPr lang="en-US"/>
          </a:p>
        </p:txBody>
      </p:sp>
      <p:sp>
        <p:nvSpPr>
          <p:cNvPr id="3" name="Rectangle 2">
            <a:extLst>
              <a:ext uri="{FF2B5EF4-FFF2-40B4-BE49-F238E27FC236}">
                <a16:creationId xmlns:a16="http://schemas.microsoft.com/office/drawing/2014/main" id="{AC638C30-897F-45CB-ACD8-DF35A63519A0}"/>
              </a:ext>
            </a:extLst>
          </p:cNvPr>
          <p:cNvSpPr/>
          <p:nvPr/>
        </p:nvSpPr>
        <p:spPr>
          <a:xfrm>
            <a:off x="838199" y="824047"/>
            <a:ext cx="9406632" cy="400110"/>
          </a:xfrm>
          <a:prstGeom prst="rect">
            <a:avLst/>
          </a:prstGeom>
        </p:spPr>
        <p:txBody>
          <a:bodyPr wrap="square">
            <a:spAutoFit/>
          </a:bodyPr>
          <a:lstStyle/>
          <a:p>
            <a:r>
              <a:rPr lang="en-US" sz="2000" dirty="0"/>
              <a:t>Reduce false alarms/Smarter AD; Available in RDA /Chronic OOC AD</a:t>
            </a:r>
          </a:p>
        </p:txBody>
      </p:sp>
      <p:sp>
        <p:nvSpPr>
          <p:cNvPr id="5" name="Rectangle 4">
            <a:extLst>
              <a:ext uri="{FF2B5EF4-FFF2-40B4-BE49-F238E27FC236}">
                <a16:creationId xmlns:a16="http://schemas.microsoft.com/office/drawing/2014/main" id="{2CCC0346-7344-4F32-A381-AD7E22A6FA3F}"/>
              </a:ext>
            </a:extLst>
          </p:cNvPr>
          <p:cNvSpPr/>
          <p:nvPr/>
        </p:nvSpPr>
        <p:spPr>
          <a:xfrm>
            <a:off x="838198" y="1186557"/>
            <a:ext cx="4275529" cy="369332"/>
          </a:xfrm>
          <a:prstGeom prst="rect">
            <a:avLst/>
          </a:prstGeom>
        </p:spPr>
        <p:txBody>
          <a:bodyPr wrap="none">
            <a:spAutoFit/>
          </a:bodyPr>
          <a:lstStyle/>
          <a:p>
            <a:r>
              <a:rPr lang="en-US" i="1" dirty="0">
                <a:solidFill>
                  <a:srgbClr val="FF0000"/>
                </a:solidFill>
              </a:rPr>
              <a:t>Comparison 2- plotting from 7_incoming</a:t>
            </a:r>
          </a:p>
        </p:txBody>
      </p:sp>
      <p:pic>
        <p:nvPicPr>
          <p:cNvPr id="13" name="Picture 12">
            <a:extLst>
              <a:ext uri="{FF2B5EF4-FFF2-40B4-BE49-F238E27FC236}">
                <a16:creationId xmlns:a16="http://schemas.microsoft.com/office/drawing/2014/main" id="{46B8AC09-E07E-451C-BD7B-18245B6D8B9A}"/>
              </a:ext>
            </a:extLst>
          </p:cNvPr>
          <p:cNvPicPr>
            <a:picLocks noChangeAspect="1"/>
          </p:cNvPicPr>
          <p:nvPr/>
        </p:nvPicPr>
        <p:blipFill>
          <a:blip r:embed="rId2"/>
          <a:stretch>
            <a:fillRect/>
          </a:stretch>
        </p:blipFill>
        <p:spPr>
          <a:xfrm>
            <a:off x="866192" y="2185498"/>
            <a:ext cx="3753432" cy="1480502"/>
          </a:xfrm>
          <a:prstGeom prst="rect">
            <a:avLst/>
          </a:prstGeom>
        </p:spPr>
      </p:pic>
      <p:pic>
        <p:nvPicPr>
          <p:cNvPr id="14" name="Picture 13">
            <a:extLst>
              <a:ext uri="{FF2B5EF4-FFF2-40B4-BE49-F238E27FC236}">
                <a16:creationId xmlns:a16="http://schemas.microsoft.com/office/drawing/2014/main" id="{2C6BF8BF-8C84-4A43-ADCE-7DF93144D749}"/>
              </a:ext>
            </a:extLst>
          </p:cNvPr>
          <p:cNvPicPr>
            <a:picLocks noChangeAspect="1"/>
          </p:cNvPicPr>
          <p:nvPr/>
        </p:nvPicPr>
        <p:blipFill>
          <a:blip r:embed="rId3"/>
          <a:stretch>
            <a:fillRect/>
          </a:stretch>
        </p:blipFill>
        <p:spPr>
          <a:xfrm>
            <a:off x="866192" y="3547987"/>
            <a:ext cx="3769539" cy="1507815"/>
          </a:xfrm>
          <a:prstGeom prst="rect">
            <a:avLst/>
          </a:prstGeom>
        </p:spPr>
      </p:pic>
      <p:pic>
        <p:nvPicPr>
          <p:cNvPr id="15" name="Picture 14">
            <a:extLst>
              <a:ext uri="{FF2B5EF4-FFF2-40B4-BE49-F238E27FC236}">
                <a16:creationId xmlns:a16="http://schemas.microsoft.com/office/drawing/2014/main" id="{DC8B05C7-08B3-42AD-9E1A-7D87412C0533}"/>
              </a:ext>
            </a:extLst>
          </p:cNvPr>
          <p:cNvPicPr>
            <a:picLocks noChangeAspect="1"/>
          </p:cNvPicPr>
          <p:nvPr/>
        </p:nvPicPr>
        <p:blipFill>
          <a:blip r:embed="rId4"/>
          <a:stretch>
            <a:fillRect/>
          </a:stretch>
        </p:blipFill>
        <p:spPr>
          <a:xfrm>
            <a:off x="869553" y="5022204"/>
            <a:ext cx="3746709" cy="1483004"/>
          </a:xfrm>
          <a:prstGeom prst="rect">
            <a:avLst/>
          </a:prstGeom>
        </p:spPr>
      </p:pic>
      <p:pic>
        <p:nvPicPr>
          <p:cNvPr id="16" name="Picture 15">
            <a:extLst>
              <a:ext uri="{FF2B5EF4-FFF2-40B4-BE49-F238E27FC236}">
                <a16:creationId xmlns:a16="http://schemas.microsoft.com/office/drawing/2014/main" id="{576C4632-722E-4D75-8847-1846DE30AA97}"/>
              </a:ext>
            </a:extLst>
          </p:cNvPr>
          <p:cNvPicPr>
            <a:picLocks noChangeAspect="1"/>
          </p:cNvPicPr>
          <p:nvPr/>
        </p:nvPicPr>
        <p:blipFill>
          <a:blip r:embed="rId5"/>
          <a:stretch>
            <a:fillRect/>
          </a:stretch>
        </p:blipFill>
        <p:spPr>
          <a:xfrm>
            <a:off x="6333460" y="2306658"/>
            <a:ext cx="4966589" cy="1995236"/>
          </a:xfrm>
          <a:prstGeom prst="rect">
            <a:avLst/>
          </a:prstGeom>
        </p:spPr>
      </p:pic>
      <p:pic>
        <p:nvPicPr>
          <p:cNvPr id="20" name="Picture 19">
            <a:extLst>
              <a:ext uri="{FF2B5EF4-FFF2-40B4-BE49-F238E27FC236}">
                <a16:creationId xmlns:a16="http://schemas.microsoft.com/office/drawing/2014/main" id="{5826778F-F965-499F-8B5F-5E29AA3E6391}"/>
              </a:ext>
            </a:extLst>
          </p:cNvPr>
          <p:cNvPicPr>
            <a:picLocks noChangeAspect="1"/>
          </p:cNvPicPr>
          <p:nvPr/>
        </p:nvPicPr>
        <p:blipFill>
          <a:blip r:embed="rId6"/>
          <a:stretch>
            <a:fillRect/>
          </a:stretch>
        </p:blipFill>
        <p:spPr>
          <a:xfrm>
            <a:off x="6349567" y="4301894"/>
            <a:ext cx="4980036" cy="1992014"/>
          </a:xfrm>
          <a:prstGeom prst="rect">
            <a:avLst/>
          </a:prstGeom>
        </p:spPr>
      </p:pic>
    </p:spTree>
    <p:extLst>
      <p:ext uri="{BB962C8B-B14F-4D97-AF65-F5344CB8AC3E}">
        <p14:creationId xmlns:p14="http://schemas.microsoft.com/office/powerpoint/2010/main" val="23547419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CD5B6-B266-4544-8414-599267B53E96}"/>
              </a:ext>
            </a:extLst>
          </p:cNvPr>
          <p:cNvSpPr>
            <a:spLocks noGrp="1"/>
          </p:cNvSpPr>
          <p:nvPr>
            <p:ph type="title"/>
          </p:nvPr>
        </p:nvSpPr>
        <p:spPr/>
        <p:txBody>
          <a:bodyPr/>
          <a:lstStyle/>
          <a:p>
            <a:r>
              <a:rPr lang="en-US" dirty="0"/>
              <a:t>Comparison summary</a:t>
            </a:r>
          </a:p>
        </p:txBody>
      </p:sp>
      <p:sp>
        <p:nvSpPr>
          <p:cNvPr id="3" name="Footer Placeholder 2">
            <a:extLst>
              <a:ext uri="{FF2B5EF4-FFF2-40B4-BE49-F238E27FC236}">
                <a16:creationId xmlns:a16="http://schemas.microsoft.com/office/drawing/2014/main" id="{250BFE16-4D28-4BB0-A743-78FBD24A133A}"/>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25854557-F77C-4467-BA0F-5F60386BB24E}"/>
              </a:ext>
            </a:extLst>
          </p:cNvPr>
          <p:cNvSpPr>
            <a:spLocks noGrp="1"/>
          </p:cNvSpPr>
          <p:nvPr>
            <p:ph type="sldNum" sz="quarter" idx="12"/>
          </p:nvPr>
        </p:nvSpPr>
        <p:spPr/>
        <p:txBody>
          <a:bodyPr/>
          <a:lstStyle/>
          <a:p>
            <a:fld id="{B7E7695C-FCF1-4AA0-9B93-7941FED13DC4}" type="slidenum">
              <a:rPr lang="en-US" smtClean="0"/>
              <a:t>34</a:t>
            </a:fld>
            <a:endParaRPr lang="en-US"/>
          </a:p>
        </p:txBody>
      </p:sp>
      <p:graphicFrame>
        <p:nvGraphicFramePr>
          <p:cNvPr id="7" name="Content Placeholder 6">
            <a:extLst>
              <a:ext uri="{FF2B5EF4-FFF2-40B4-BE49-F238E27FC236}">
                <a16:creationId xmlns:a16="http://schemas.microsoft.com/office/drawing/2014/main" id="{CE7062B1-9883-47F4-A756-17BFEDCD08E3}"/>
              </a:ext>
            </a:extLst>
          </p:cNvPr>
          <p:cNvGraphicFramePr>
            <a:graphicFrameLocks noGrp="1"/>
          </p:cNvGraphicFramePr>
          <p:nvPr>
            <p:ph sz="half" idx="1"/>
            <p:extLst>
              <p:ext uri="{D42A27DB-BD31-4B8C-83A1-F6EECF244321}">
                <p14:modId xmlns:p14="http://schemas.microsoft.com/office/powerpoint/2010/main" val="3024391576"/>
              </p:ext>
            </p:extLst>
          </p:nvPr>
        </p:nvGraphicFramePr>
        <p:xfrm>
          <a:off x="838199" y="907654"/>
          <a:ext cx="10810877" cy="5486994"/>
        </p:xfrm>
        <a:graphic>
          <a:graphicData uri="http://schemas.openxmlformats.org/drawingml/2006/table">
            <a:tbl>
              <a:tblPr firstRow="1" bandRow="1">
                <a:tableStyleId>{5C22544A-7EE6-4342-B048-85BDC9FD1C3A}</a:tableStyleId>
              </a:tblPr>
              <a:tblGrid>
                <a:gridCol w="722369">
                  <a:extLst>
                    <a:ext uri="{9D8B030D-6E8A-4147-A177-3AD203B41FA5}">
                      <a16:colId xmlns:a16="http://schemas.microsoft.com/office/drawing/2014/main" val="285536204"/>
                    </a:ext>
                  </a:extLst>
                </a:gridCol>
                <a:gridCol w="2247952">
                  <a:extLst>
                    <a:ext uri="{9D8B030D-6E8A-4147-A177-3AD203B41FA5}">
                      <a16:colId xmlns:a16="http://schemas.microsoft.com/office/drawing/2014/main" val="1595177318"/>
                    </a:ext>
                  </a:extLst>
                </a:gridCol>
                <a:gridCol w="2264474">
                  <a:extLst>
                    <a:ext uri="{9D8B030D-6E8A-4147-A177-3AD203B41FA5}">
                      <a16:colId xmlns:a16="http://schemas.microsoft.com/office/drawing/2014/main" val="2266378489"/>
                    </a:ext>
                  </a:extLst>
                </a:gridCol>
                <a:gridCol w="2609721">
                  <a:extLst>
                    <a:ext uri="{9D8B030D-6E8A-4147-A177-3AD203B41FA5}">
                      <a16:colId xmlns:a16="http://schemas.microsoft.com/office/drawing/2014/main" val="973889240"/>
                    </a:ext>
                  </a:extLst>
                </a:gridCol>
                <a:gridCol w="2966361">
                  <a:extLst>
                    <a:ext uri="{9D8B030D-6E8A-4147-A177-3AD203B41FA5}">
                      <a16:colId xmlns:a16="http://schemas.microsoft.com/office/drawing/2014/main" val="3726230910"/>
                    </a:ext>
                  </a:extLst>
                </a:gridCol>
              </a:tblGrid>
              <a:tr h="248857">
                <a:tc rowSpan="2" gridSpan="2">
                  <a:txBody>
                    <a:bodyPr/>
                    <a:lstStyle/>
                    <a:p>
                      <a:endParaRPr lang="en-US" sz="1100" dirty="0"/>
                    </a:p>
                  </a:txBody>
                  <a:tcPr/>
                </a:tc>
                <a:tc rowSpan="2" hMerge="1">
                  <a:txBody>
                    <a:bodyPr/>
                    <a:lstStyle/>
                    <a:p>
                      <a:endParaRPr lang="en-US"/>
                    </a:p>
                  </a:txBody>
                  <a:tcPr/>
                </a:tc>
                <a:tc rowSpan="2">
                  <a:txBody>
                    <a:bodyPr/>
                    <a:lstStyle/>
                    <a:p>
                      <a:pPr algn="ctr"/>
                      <a:r>
                        <a:rPr lang="en-US" sz="1100" dirty="0"/>
                        <a:t>ORION AD</a:t>
                      </a:r>
                    </a:p>
                  </a:txBody>
                  <a:tcPr/>
                </a:tc>
                <a:tc gridSpan="2">
                  <a:txBody>
                    <a:bodyPr/>
                    <a:lstStyle/>
                    <a:p>
                      <a:pPr algn="ctr"/>
                      <a:r>
                        <a:rPr lang="en-US" sz="1100" dirty="0"/>
                        <a:t>ORION AD Beta</a:t>
                      </a:r>
                    </a:p>
                  </a:txBody>
                  <a:tcPr/>
                </a:tc>
                <a:tc hMerge="1">
                  <a:txBody>
                    <a:bodyPr/>
                    <a:lstStyle/>
                    <a:p>
                      <a:endParaRPr lang="en-US"/>
                    </a:p>
                  </a:txBody>
                  <a:tcPr/>
                </a:tc>
                <a:extLst>
                  <a:ext uri="{0D108BD9-81ED-4DB2-BD59-A6C34878D82A}">
                    <a16:rowId xmlns:a16="http://schemas.microsoft.com/office/drawing/2014/main" val="2132828051"/>
                  </a:ext>
                </a:extLst>
              </a:tr>
              <a:tr h="248857">
                <a:tc gridSpan="2" vMerge="1">
                  <a:txBody>
                    <a:bodyPr/>
                    <a:lstStyle/>
                    <a:p>
                      <a:endParaRPr lang="en-US"/>
                    </a:p>
                  </a:txBody>
                  <a:tcPr/>
                </a:tc>
                <a:tc hMerge="1" vMerge="1">
                  <a:txBody>
                    <a:bodyPr/>
                    <a:lstStyle/>
                    <a:p>
                      <a:endParaRPr lang="en-US"/>
                    </a:p>
                  </a:txBody>
                  <a:tcPr/>
                </a:tc>
                <a:tc vMerge="1">
                  <a:txBody>
                    <a:bodyPr/>
                    <a:lstStyle/>
                    <a:p>
                      <a:endParaRPr lang="en-US"/>
                    </a:p>
                  </a:txBody>
                  <a:tcPr/>
                </a:tc>
                <a:tc>
                  <a:txBody>
                    <a:bodyPr/>
                    <a:lstStyle/>
                    <a:p>
                      <a:pPr marL="0" algn="ctr" defTabSz="914400" rtl="0" eaLnBrk="1" latinLnBrk="0" hangingPunct="1"/>
                      <a:r>
                        <a:rPr lang="en-US" sz="1100" b="1" kern="1200" dirty="0">
                          <a:solidFill>
                            <a:schemeClr val="lt1"/>
                          </a:solidFill>
                          <a:latin typeface="+mn-lt"/>
                          <a:ea typeface="+mn-ea"/>
                          <a:cs typeface="+mn-cs"/>
                        </a:rPr>
                        <a:t>RDA AD</a:t>
                      </a:r>
                    </a:p>
                  </a:txBody>
                  <a:tcPr>
                    <a:solidFill>
                      <a:srgbClr val="0077C8"/>
                    </a:solidFill>
                  </a:tcPr>
                </a:tc>
                <a:tc>
                  <a:txBody>
                    <a:bodyPr/>
                    <a:lstStyle/>
                    <a:p>
                      <a:pPr algn="ctr"/>
                      <a:r>
                        <a:rPr lang="en-US" sz="1100" b="1" kern="1200" dirty="0">
                          <a:solidFill>
                            <a:schemeClr val="lt1"/>
                          </a:solidFill>
                          <a:latin typeface="+mn-lt"/>
                          <a:ea typeface="+mn-ea"/>
                          <a:cs typeface="+mn-cs"/>
                        </a:rPr>
                        <a:t>PEE AD</a:t>
                      </a:r>
                      <a:endParaRPr lang="en-US" sz="1100" dirty="0"/>
                    </a:p>
                  </a:txBody>
                  <a:tcPr>
                    <a:solidFill>
                      <a:srgbClr val="0077C8"/>
                    </a:solidFill>
                  </a:tcPr>
                </a:tc>
                <a:extLst>
                  <a:ext uri="{0D108BD9-81ED-4DB2-BD59-A6C34878D82A}">
                    <a16:rowId xmlns:a16="http://schemas.microsoft.com/office/drawing/2014/main" val="2901711076"/>
                  </a:ext>
                </a:extLst>
              </a:tr>
              <a:tr h="248857">
                <a:tc gridSpan="2">
                  <a:txBody>
                    <a:bodyPr/>
                    <a:lstStyle/>
                    <a:p>
                      <a:pPr algn="ctr"/>
                      <a:r>
                        <a:rPr lang="en-US" sz="1100" b="1" dirty="0"/>
                        <a:t>Triggering rule</a:t>
                      </a:r>
                    </a:p>
                  </a:txBody>
                  <a:tcPr/>
                </a:tc>
                <a:tc hMerge="1">
                  <a:txBody>
                    <a:bodyPr/>
                    <a:lstStyle/>
                    <a:p>
                      <a:endParaRPr lang="en-US"/>
                    </a:p>
                  </a:txBody>
                  <a:tcPr/>
                </a:tc>
                <a:tc>
                  <a:txBody>
                    <a:bodyPr/>
                    <a:lstStyle/>
                    <a:p>
                      <a:r>
                        <a:rPr lang="en-US" sz="1100" dirty="0"/>
                        <a:t>Real-time</a:t>
                      </a:r>
                    </a:p>
                  </a:txBody>
                  <a:tcPr/>
                </a:tc>
                <a:tc gridSpan="2">
                  <a:txBody>
                    <a:bodyPr/>
                    <a:lstStyle/>
                    <a:p>
                      <a:r>
                        <a:rPr lang="en-US" sz="1100" dirty="0"/>
                        <a:t>scheduled daily</a:t>
                      </a:r>
                    </a:p>
                  </a:txBody>
                  <a:tcPr/>
                </a:tc>
                <a:tc hMerge="1">
                  <a:txBody>
                    <a:bodyPr/>
                    <a:lstStyle/>
                    <a:p>
                      <a:endParaRPr lang="en-US"/>
                    </a:p>
                  </a:txBody>
                  <a:tcPr/>
                </a:tc>
                <a:extLst>
                  <a:ext uri="{0D108BD9-81ED-4DB2-BD59-A6C34878D82A}">
                    <a16:rowId xmlns:a16="http://schemas.microsoft.com/office/drawing/2014/main" val="701581726"/>
                  </a:ext>
                </a:extLst>
              </a:tr>
              <a:tr h="566719">
                <a:tc rowSpan="3">
                  <a:txBody>
                    <a:bodyPr/>
                    <a:lstStyle/>
                    <a:p>
                      <a:pPr algn="ctr"/>
                      <a:r>
                        <a:rPr lang="en-US" sz="1100" b="1" dirty="0"/>
                        <a:t>Data source </a:t>
                      </a:r>
                    </a:p>
                  </a:txBody>
                  <a:tcPr/>
                </a:tc>
                <a:tc>
                  <a:txBody>
                    <a:bodyPr/>
                    <a:lstStyle/>
                    <a:p>
                      <a:r>
                        <a:rPr lang="en-US" sz="1100" i="1" dirty="0"/>
                        <a:t>SPACE</a:t>
                      </a:r>
                    </a:p>
                  </a:txBody>
                  <a:tcPr/>
                </a:tc>
                <a:tc>
                  <a:txBody>
                    <a:bodyPr/>
                    <a:lstStyle/>
                    <a:p>
                      <a:r>
                        <a:rPr lang="en-US" sz="1100" dirty="0"/>
                        <a:t>in messages (max 30 points)</a:t>
                      </a:r>
                    </a:p>
                  </a:txBody>
                  <a:tcPr/>
                </a:tc>
                <a:tc gridSpan="2">
                  <a:txBody>
                    <a:bodyPr/>
                    <a:lstStyle/>
                    <a:p>
                      <a:r>
                        <a:rPr lang="en-US" sz="1100" dirty="0"/>
                        <a:t>Hive (latency: ~3h)</a:t>
                      </a:r>
                    </a:p>
                  </a:txBody>
                  <a:tcPr/>
                </a:tc>
                <a:tc hMerge="1">
                  <a:txBody>
                    <a:bodyPr/>
                    <a:lstStyle/>
                    <a:p>
                      <a:endParaRPr lang="en-US"/>
                    </a:p>
                  </a:txBody>
                  <a:tcPr/>
                </a:tc>
                <a:extLst>
                  <a:ext uri="{0D108BD9-81ED-4DB2-BD59-A6C34878D82A}">
                    <a16:rowId xmlns:a16="http://schemas.microsoft.com/office/drawing/2014/main" val="568126079"/>
                  </a:ext>
                </a:extLst>
              </a:tr>
              <a:tr h="580656">
                <a:tc vMerge="1">
                  <a:txBody>
                    <a:bodyPr/>
                    <a:lstStyle/>
                    <a:p>
                      <a:endParaRPr lang="en-US"/>
                    </a:p>
                  </a:txBody>
                  <a:tcPr/>
                </a:tc>
                <a:tc>
                  <a:txBody>
                    <a:bodyPr/>
                    <a:lstStyle/>
                    <a:p>
                      <a:r>
                        <a:rPr lang="en-US" sz="1100" i="1" dirty="0"/>
                        <a:t>Sigma </a:t>
                      </a:r>
                    </a:p>
                  </a:txBody>
                  <a:tcPr/>
                </a:tc>
                <a:tc>
                  <a:txBody>
                    <a:bodyPr/>
                    <a:lstStyle/>
                    <a:p>
                      <a:r>
                        <a:rPr lang="en-US" sz="1100" dirty="0"/>
                        <a:t>streaming cluster, HBase, sigma (data latency: &lt;15 mins)</a:t>
                      </a: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prod cluster, HBase, sigma (data latency: 40mins~1h) </a:t>
                      </a:r>
                    </a:p>
                  </a:txBody>
                  <a:tcPr/>
                </a:tc>
                <a:tc hMerge="1">
                  <a:txBody>
                    <a:bodyPr/>
                    <a:lstStyle/>
                    <a:p>
                      <a:endParaRPr lang="en-US"/>
                    </a:p>
                  </a:txBody>
                  <a:tcPr/>
                </a:tc>
                <a:extLst>
                  <a:ext uri="{0D108BD9-81ED-4DB2-BD59-A6C34878D82A}">
                    <a16:rowId xmlns:a16="http://schemas.microsoft.com/office/drawing/2014/main" val="2534370258"/>
                  </a:ext>
                </a:extLst>
              </a:tr>
              <a:tr h="453777">
                <a:tc vMerge="1">
                  <a:txBody>
                    <a:bodyPr/>
                    <a:lstStyle/>
                    <a:p>
                      <a:endParaRPr lang="en-US"/>
                    </a:p>
                  </a:txBody>
                  <a:tcPr/>
                </a:tc>
                <a:tc>
                  <a:txBody>
                    <a:bodyPr/>
                    <a:lstStyle/>
                    <a:p>
                      <a:r>
                        <a:rPr lang="en-US" sz="1100" i="1" dirty="0"/>
                        <a:t>Teradata</a:t>
                      </a:r>
                    </a:p>
                  </a:txBody>
                  <a:tcPr/>
                </a:tc>
                <a:tc>
                  <a:txBody>
                    <a:bodyPr/>
                    <a:lstStyle/>
                    <a:p>
                      <a:r>
                        <a:rPr lang="en-US" sz="1100" dirty="0"/>
                        <a:t>N/A</a:t>
                      </a: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new datasets SWR/QDR/lot attribute/PM_CM checking are using Teradata</a:t>
                      </a:r>
                    </a:p>
                  </a:txBody>
                  <a:tcPr/>
                </a:tc>
                <a:tc hMerge="1">
                  <a:txBody>
                    <a:bodyPr/>
                    <a:lstStyle/>
                    <a:p>
                      <a:endParaRPr lang="en-US"/>
                    </a:p>
                  </a:txBody>
                  <a:tcPr/>
                </a:tc>
                <a:extLst>
                  <a:ext uri="{0D108BD9-81ED-4DB2-BD59-A6C34878D82A}">
                    <a16:rowId xmlns:a16="http://schemas.microsoft.com/office/drawing/2014/main" val="1084407805"/>
                  </a:ext>
                </a:extLst>
              </a:tr>
              <a:tr h="312008">
                <a:tc rowSpan="11">
                  <a:txBody>
                    <a:bodyPr/>
                    <a:lstStyle/>
                    <a:p>
                      <a:pPr algn="ctr"/>
                      <a:r>
                        <a:rPr lang="en-US" sz="1100" b="1" dirty="0"/>
                        <a:t>Feature</a:t>
                      </a:r>
                    </a:p>
                  </a:txBody>
                  <a:tcPr/>
                </a:tc>
                <a:tc>
                  <a:txBody>
                    <a:bodyPr/>
                    <a:lstStyle/>
                    <a:p>
                      <a:r>
                        <a:rPr lang="en-US" sz="1100" i="1"/>
                        <a:t>Basic checking </a:t>
                      </a:r>
                    </a:p>
                  </a:txBody>
                  <a:tcPr/>
                </a:tc>
                <a:tc>
                  <a:txBody>
                    <a:bodyPr/>
                    <a:lstStyle/>
                    <a:p>
                      <a:r>
                        <a:rPr lang="en-US" sz="1100" dirty="0"/>
                        <a:t>pair correlation </a:t>
                      </a: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pair correlation </a:t>
                      </a:r>
                    </a:p>
                  </a:txBody>
                  <a:tcPr/>
                </a:tc>
                <a:tc hMerge="1">
                  <a:txBody>
                    <a:bodyPr/>
                    <a:lstStyle/>
                    <a:p>
                      <a:endParaRPr lang="en-US" dirty="0"/>
                    </a:p>
                  </a:txBody>
                  <a:tcPr/>
                </a:tc>
                <a:extLst>
                  <a:ext uri="{0D108BD9-81ED-4DB2-BD59-A6C34878D82A}">
                    <a16:rowId xmlns:a16="http://schemas.microsoft.com/office/drawing/2014/main" val="2032837482"/>
                  </a:ext>
                </a:extLst>
              </a:tr>
              <a:tr h="248857">
                <a:tc vMerge="1">
                  <a:txBody>
                    <a:bodyPr/>
                    <a:lstStyle/>
                    <a:p>
                      <a:endParaRPr lang="en-US"/>
                    </a:p>
                  </a:txBody>
                  <a:tcPr/>
                </a:tc>
                <a:tc rowSpan="4">
                  <a:txBody>
                    <a:bodyPr/>
                    <a:lstStyle/>
                    <a:p>
                      <a:r>
                        <a:rPr lang="en-US" sz="1100" i="1"/>
                        <a:t>Accuracy improvement</a:t>
                      </a:r>
                    </a:p>
                  </a:txBody>
                  <a:tcPr/>
                </a:tc>
                <a:tc row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N/A</a:t>
                      </a:r>
                    </a:p>
                    <a:p>
                      <a:endParaRPr lang="en-US" sz="1100" dirty="0"/>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time weighted analysis</a:t>
                      </a: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a:tc>
                <a:extLst>
                  <a:ext uri="{0D108BD9-81ED-4DB2-BD59-A6C34878D82A}">
                    <a16:rowId xmlns:a16="http://schemas.microsoft.com/office/drawing/2014/main" val="1594475285"/>
                  </a:ext>
                </a:extLst>
              </a:tr>
              <a:tr h="24885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FMEA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N/A</a:t>
                      </a:r>
                    </a:p>
                  </a:txBody>
                  <a:tcPr/>
                </a:tc>
                <a:extLst>
                  <a:ext uri="{0D108BD9-81ED-4DB2-BD59-A6C34878D82A}">
                    <a16:rowId xmlns:a16="http://schemas.microsoft.com/office/drawing/2014/main" val="1059084724"/>
                  </a:ext>
                </a:extLst>
              </a:tr>
              <a:tr h="24885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domain knowledge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domain knowledge</a:t>
                      </a:r>
                    </a:p>
                  </a:txBody>
                  <a:tcPr/>
                </a:tc>
                <a:extLst>
                  <a:ext uri="{0D108BD9-81ED-4DB2-BD59-A6C34878D82A}">
                    <a16:rowId xmlns:a16="http://schemas.microsoft.com/office/drawing/2014/main" val="546605958"/>
                  </a:ext>
                </a:extLst>
              </a:tr>
              <a:tr h="273742">
                <a:tc vMerge="1">
                  <a:txBody>
                    <a:bodyPr/>
                    <a:lstStyle/>
                    <a:p>
                      <a:endParaRPr lang="en-US"/>
                    </a:p>
                  </a:txBody>
                  <a:tcPr/>
                </a:tc>
                <a:tc vMerge="1">
                  <a:txBody>
                    <a:bodyPr/>
                    <a:lstStyle/>
                    <a:p>
                      <a:endParaRPr lang="en-US"/>
                    </a:p>
                  </a:txBody>
                  <a:tcPr/>
                </a:tc>
                <a:tc vMerge="1">
                  <a:txBody>
                    <a:bodyPr/>
                    <a:lstStyle/>
                    <a:p>
                      <a:endParaRPr lang="en-US"/>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past lesson learnt / users’ feedback </a:t>
                      </a:r>
                    </a:p>
                  </a:txBody>
                  <a:tcPr/>
                </a:tc>
                <a:tc hMerge="1">
                  <a:txBody>
                    <a:bodyPr/>
                    <a:lstStyle/>
                    <a:p>
                      <a:endParaRPr lang="en-US" sz="1200" dirty="0"/>
                    </a:p>
                  </a:txBody>
                  <a:tcPr/>
                </a:tc>
                <a:extLst>
                  <a:ext uri="{0D108BD9-81ED-4DB2-BD59-A6C34878D82A}">
                    <a16:rowId xmlns:a16="http://schemas.microsoft.com/office/drawing/2014/main" val="2539081645"/>
                  </a:ext>
                </a:extLst>
              </a:tr>
              <a:tr h="263495">
                <a:tc vMerge="1">
                  <a:txBody>
                    <a:bodyPr/>
                    <a:lstStyle/>
                    <a:p>
                      <a:endParaRPr lang="en-US"/>
                    </a:p>
                  </a:txBody>
                  <a:tcPr/>
                </a:tc>
                <a:tc rowSpan="2">
                  <a:txBody>
                    <a:bodyPr/>
                    <a:lstStyle/>
                    <a:p>
                      <a:r>
                        <a:rPr lang="en-US" sz="1100" i="1"/>
                        <a:t>Further accuracy improvement (adding in new datasets)</a:t>
                      </a:r>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N/A</a:t>
                      </a:r>
                    </a:p>
                    <a:p>
                      <a:endParaRPr lang="en-US" sz="1100" dirty="0"/>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new datasets SWR/QDR/lot attribute</a:t>
                      </a:r>
                    </a:p>
                  </a:txBody>
                  <a:tcPr/>
                </a:tc>
                <a:tc hMerge="1">
                  <a:txBody>
                    <a:bodyPr/>
                    <a:lstStyle/>
                    <a:p>
                      <a:endParaRPr lang="en-US"/>
                    </a:p>
                  </a:txBody>
                  <a:tcPr/>
                </a:tc>
                <a:extLst>
                  <a:ext uri="{0D108BD9-81ED-4DB2-BD59-A6C34878D82A}">
                    <a16:rowId xmlns:a16="http://schemas.microsoft.com/office/drawing/2014/main" val="1828323493"/>
                  </a:ext>
                </a:extLst>
              </a:tr>
              <a:tr h="263495">
                <a:tc vMerge="1">
                  <a:txBody>
                    <a:bodyPr/>
                    <a:lstStyle/>
                    <a:p>
                      <a:endParaRPr lang="en-US"/>
                    </a:p>
                  </a:txBody>
                  <a:tcPr/>
                </a:tc>
                <a:tc vMerge="1">
                  <a:txBody>
                    <a:bodyPr/>
                    <a:lstStyle/>
                    <a:p>
                      <a:endParaRPr lang="en-US"/>
                    </a:p>
                  </a:txBody>
                  <a:tcPr/>
                </a:tc>
                <a:tc vMerge="1">
                  <a:txBody>
                    <a:bodyPr/>
                    <a:lstStyle/>
                    <a:p>
                      <a:endParaRPr lang="en-US"/>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PM/CM checking (future: Fault detection)</a:t>
                      </a:r>
                    </a:p>
                  </a:txBody>
                  <a:tcPr/>
                </a:tc>
                <a:tc hMerge="1">
                  <a:txBody>
                    <a:bodyPr/>
                    <a:lstStyle/>
                    <a:p>
                      <a:endParaRPr lang="en-US"/>
                    </a:p>
                  </a:txBody>
                  <a:tcPr/>
                </a:tc>
                <a:extLst>
                  <a:ext uri="{0D108BD9-81ED-4DB2-BD59-A6C34878D82A}">
                    <a16:rowId xmlns:a16="http://schemas.microsoft.com/office/drawing/2014/main" val="367820994"/>
                  </a:ext>
                </a:extLst>
              </a:tr>
              <a:tr h="409882">
                <a:tc vMerge="1">
                  <a:txBody>
                    <a:bodyPr/>
                    <a:lstStyle/>
                    <a:p>
                      <a:endParaRPr lang="en-US"/>
                    </a:p>
                  </a:txBody>
                  <a:tcPr/>
                </a:tc>
                <a:tc>
                  <a:txBody>
                    <a:bodyPr/>
                    <a:lstStyle/>
                    <a:p>
                      <a:r>
                        <a:rPr lang="en-US" sz="1100" i="1"/>
                        <a:t>friendly UI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N/A</a:t>
                      </a:r>
                    </a:p>
                    <a:p>
                      <a:endParaRPr lang="en-US" sz="1100" dirty="0"/>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plot enhancement </a:t>
                      </a:r>
                    </a:p>
                  </a:txBody>
                  <a:tcPr/>
                </a:tc>
                <a:tc hMerge="1">
                  <a:txBody>
                    <a:bodyPr/>
                    <a:lstStyle/>
                    <a:p>
                      <a:endParaRPr lang="en-US"/>
                    </a:p>
                  </a:txBody>
                  <a:tcPr/>
                </a:tc>
                <a:extLst>
                  <a:ext uri="{0D108BD9-81ED-4DB2-BD59-A6C34878D82A}">
                    <a16:rowId xmlns:a16="http://schemas.microsoft.com/office/drawing/2014/main" val="3767515969"/>
                  </a:ext>
                </a:extLst>
              </a:tr>
              <a:tr h="273742">
                <a:tc vMerge="1">
                  <a:txBody>
                    <a:bodyPr/>
                    <a:lstStyle/>
                    <a:p>
                      <a:endParaRPr lang="en-US"/>
                    </a:p>
                  </a:txBody>
                  <a:tcPr/>
                </a:tc>
                <a:tc rowSpan="3">
                  <a:txBody>
                    <a:bodyPr/>
                    <a:lstStyle/>
                    <a:p>
                      <a:r>
                        <a:rPr lang="en-US" sz="1100" i="1" dirty="0"/>
                        <a:t>Reduce false alarms / Provide more meaningful root causes / Smarter AD </a:t>
                      </a:r>
                    </a:p>
                  </a:txBody>
                  <a:tcPr/>
                </a:tc>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N/A</a:t>
                      </a:r>
                    </a:p>
                    <a:p>
                      <a:endParaRPr lang="en-US" sz="1100" dirty="0"/>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channel level analysis </a:t>
                      </a:r>
                    </a:p>
                  </a:txBody>
                  <a:tcPr/>
                </a:tc>
                <a:tc hMerge="1">
                  <a:txBody>
                    <a:bodyPr/>
                    <a:lstStyle/>
                    <a:p>
                      <a:endParaRPr lang="en-US"/>
                    </a:p>
                  </a:txBody>
                  <a:tcPr/>
                </a:tc>
                <a:extLst>
                  <a:ext uri="{0D108BD9-81ED-4DB2-BD59-A6C34878D82A}">
                    <a16:rowId xmlns:a16="http://schemas.microsoft.com/office/drawing/2014/main" val="3255415381"/>
                  </a:ext>
                </a:extLst>
              </a:tr>
              <a:tr h="248857">
                <a:tc vMerge="1">
                  <a:txBody>
                    <a:bodyPr/>
                    <a:lstStyle/>
                    <a:p>
                      <a:endParaRPr lang="en-US"/>
                    </a:p>
                  </a:txBody>
                  <a:tcPr/>
                </a:tc>
                <a:tc vMerge="1">
                  <a:txBody>
                    <a:bodyPr/>
                    <a:lstStyle/>
                    <a:p>
                      <a:endParaRPr lang="en-US"/>
                    </a:p>
                  </a:txBody>
                  <a:tcPr/>
                </a:tc>
                <a:tc vMerge="1">
                  <a:txBody>
                    <a:bodyPr/>
                    <a:lstStyle/>
                    <a:p>
                      <a:endParaRPr lang="en-US"/>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single context removal </a:t>
                      </a:r>
                    </a:p>
                  </a:txBody>
                  <a:tcPr/>
                </a:tc>
                <a:tc hMerge="1">
                  <a:txBody>
                    <a:bodyPr/>
                    <a:lstStyle/>
                    <a:p>
                      <a:endParaRPr lang="en-US"/>
                    </a:p>
                  </a:txBody>
                  <a:tcPr/>
                </a:tc>
                <a:extLst>
                  <a:ext uri="{0D108BD9-81ED-4DB2-BD59-A6C34878D82A}">
                    <a16:rowId xmlns:a16="http://schemas.microsoft.com/office/drawing/2014/main" val="4066402746"/>
                  </a:ext>
                </a:extLst>
              </a:tr>
              <a:tr h="248857">
                <a:tc vMerge="1">
                  <a:txBody>
                    <a:bodyPr/>
                    <a:lstStyle/>
                    <a:p>
                      <a:endParaRPr lang="en-US"/>
                    </a:p>
                  </a:txBody>
                  <a:tcPr/>
                </a:tc>
                <a:tc vMerge="1">
                  <a:txBody>
                    <a:bodyPr/>
                    <a:lstStyle/>
                    <a:p>
                      <a:endParaRPr lang="en-US"/>
                    </a:p>
                  </a:txBody>
                  <a:tcPr/>
                </a:tc>
                <a:tc vMerge="1">
                  <a:txBody>
                    <a:bodyPr/>
                    <a:lstStyle/>
                    <a:p>
                      <a:endParaRPr lang="en-US"/>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curve trending detection </a:t>
                      </a:r>
                    </a:p>
                  </a:txBody>
                  <a:tcPr/>
                </a:tc>
                <a:tc hMerge="1">
                  <a:txBody>
                    <a:bodyPr/>
                    <a:lstStyle/>
                    <a:p>
                      <a:endParaRPr lang="en-US"/>
                    </a:p>
                  </a:txBody>
                  <a:tcPr/>
                </a:tc>
                <a:extLst>
                  <a:ext uri="{0D108BD9-81ED-4DB2-BD59-A6C34878D82A}">
                    <a16:rowId xmlns:a16="http://schemas.microsoft.com/office/drawing/2014/main" val="321462868"/>
                  </a:ext>
                </a:extLst>
              </a:tr>
            </a:tbl>
          </a:graphicData>
        </a:graphic>
      </p:graphicFrame>
    </p:spTree>
    <p:extLst>
      <p:ext uri="{BB962C8B-B14F-4D97-AF65-F5344CB8AC3E}">
        <p14:creationId xmlns:p14="http://schemas.microsoft.com/office/powerpoint/2010/main" val="2317976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a:t>
            </a:r>
            <a:r>
              <a:rPr lang="en-US" dirty="0" err="1"/>
              <a:t>Paln</a:t>
            </a:r>
            <a:endParaRPr lang="en-US" dirty="0"/>
          </a:p>
        </p:txBody>
      </p:sp>
      <p:sp>
        <p:nvSpPr>
          <p:cNvPr id="3" name="Text Placeholder 2"/>
          <p:cNvSpPr>
            <a:spLocks noGrp="1"/>
          </p:cNvSpPr>
          <p:nvPr>
            <p:ph type="body" idx="1"/>
          </p:nvPr>
        </p:nvSpPr>
        <p:spPr/>
        <p:txBody>
          <a:bodyPr/>
          <a:lstStyle/>
          <a:p>
            <a:endParaRPr lang="en-US"/>
          </a:p>
        </p:txBody>
      </p:sp>
      <p:sp>
        <p:nvSpPr>
          <p:cNvPr id="4" name="Footer Placeholder 3"/>
          <p:cNvSpPr>
            <a:spLocks noGrp="1"/>
          </p:cNvSpPr>
          <p:nvPr>
            <p:ph type="ftr" sz="quarter" idx="11"/>
          </p:nvPr>
        </p:nvSpPr>
        <p:spPr/>
        <p:txBody>
          <a:bodyPr/>
          <a:lstStyle/>
          <a:p>
            <a:r>
              <a:rPr lang="en-US"/>
              <a:t>Micron Confidential</a:t>
            </a:r>
            <a:endParaRPr lang="en-US" dirty="0"/>
          </a:p>
        </p:txBody>
      </p:sp>
      <p:sp>
        <p:nvSpPr>
          <p:cNvPr id="5" name="Slide Number Placeholder 4"/>
          <p:cNvSpPr>
            <a:spLocks noGrp="1"/>
          </p:cNvSpPr>
          <p:nvPr>
            <p:ph type="sldNum" sz="quarter" idx="12"/>
          </p:nvPr>
        </p:nvSpPr>
        <p:spPr/>
        <p:txBody>
          <a:bodyPr/>
          <a:lstStyle/>
          <a:p>
            <a:fld id="{B7E7695C-FCF1-4AA0-9B93-7941FED13DC4}" type="slidenum">
              <a:rPr lang="en-US" smtClean="0"/>
              <a:pPr/>
              <a:t>35</a:t>
            </a:fld>
            <a:endParaRPr lang="en-US" dirty="0"/>
          </a:p>
        </p:txBody>
      </p:sp>
    </p:spTree>
    <p:extLst>
      <p:ext uri="{BB962C8B-B14F-4D97-AF65-F5344CB8AC3E}">
        <p14:creationId xmlns:p14="http://schemas.microsoft.com/office/powerpoint/2010/main" val="23816007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9E4A3-6BC4-4DEA-8694-CFB2046813D0}"/>
              </a:ext>
            </a:extLst>
          </p:cNvPr>
          <p:cNvSpPr>
            <a:spLocks noGrp="1"/>
          </p:cNvSpPr>
          <p:nvPr>
            <p:ph type="title"/>
          </p:nvPr>
        </p:nvSpPr>
        <p:spPr/>
        <p:txBody>
          <a:bodyPr/>
          <a:lstStyle/>
          <a:p>
            <a:r>
              <a:rPr lang="en-US" dirty="0"/>
              <a:t>Plan and Roadmap</a:t>
            </a:r>
          </a:p>
        </p:txBody>
      </p:sp>
      <p:sp>
        <p:nvSpPr>
          <p:cNvPr id="3" name="Footer Placeholder 2">
            <a:extLst>
              <a:ext uri="{FF2B5EF4-FFF2-40B4-BE49-F238E27FC236}">
                <a16:creationId xmlns:a16="http://schemas.microsoft.com/office/drawing/2014/main" id="{93C02C55-C583-4579-AB38-A2593D69B3F5}"/>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CF258D39-D4BC-40E6-A1A8-F36BC399DC47}"/>
              </a:ext>
            </a:extLst>
          </p:cNvPr>
          <p:cNvSpPr>
            <a:spLocks noGrp="1"/>
          </p:cNvSpPr>
          <p:nvPr>
            <p:ph type="sldNum" sz="quarter" idx="12"/>
          </p:nvPr>
        </p:nvSpPr>
        <p:spPr/>
        <p:txBody>
          <a:bodyPr/>
          <a:lstStyle/>
          <a:p>
            <a:fld id="{B7E7695C-FCF1-4AA0-9B93-7941FED13DC4}" type="slidenum">
              <a:rPr lang="en-US" smtClean="0"/>
              <a:t>36</a:t>
            </a:fld>
            <a:endParaRPr lang="en-US"/>
          </a:p>
        </p:txBody>
      </p:sp>
      <p:sp>
        <p:nvSpPr>
          <p:cNvPr id="5" name="Text Placeholder 4">
            <a:extLst>
              <a:ext uri="{FF2B5EF4-FFF2-40B4-BE49-F238E27FC236}">
                <a16:creationId xmlns:a16="http://schemas.microsoft.com/office/drawing/2014/main" id="{54375855-4A2D-4E8E-9439-18D719A6D3D0}"/>
              </a:ext>
            </a:extLst>
          </p:cNvPr>
          <p:cNvSpPr>
            <a:spLocks noGrp="1"/>
          </p:cNvSpPr>
          <p:nvPr>
            <p:ph type="body" sz="quarter" idx="13"/>
          </p:nvPr>
        </p:nvSpPr>
        <p:spPr/>
        <p:txBody>
          <a:bodyPr/>
          <a:lstStyle/>
          <a:p>
            <a:endParaRPr lang="en-US"/>
          </a:p>
        </p:txBody>
      </p:sp>
      <p:sp>
        <p:nvSpPr>
          <p:cNvPr id="6" name="Content Placeholder 5">
            <a:extLst>
              <a:ext uri="{FF2B5EF4-FFF2-40B4-BE49-F238E27FC236}">
                <a16:creationId xmlns:a16="http://schemas.microsoft.com/office/drawing/2014/main" id="{7A16C8F7-2343-4602-83AA-F6E5CEB80B14}"/>
              </a:ext>
            </a:extLst>
          </p:cNvPr>
          <p:cNvSpPr>
            <a:spLocks noGrp="1"/>
          </p:cNvSpPr>
          <p:nvPr>
            <p:ph sz="half" idx="1"/>
          </p:nvPr>
        </p:nvSpPr>
        <p:spPr/>
        <p:txBody>
          <a:bodyPr/>
          <a:lstStyle/>
          <a:p>
            <a:endParaRPr lang="en-US" dirty="0"/>
          </a:p>
        </p:txBody>
      </p:sp>
      <p:graphicFrame>
        <p:nvGraphicFramePr>
          <p:cNvPr id="7" name="Content Placeholder 6">
            <a:extLst>
              <a:ext uri="{FF2B5EF4-FFF2-40B4-BE49-F238E27FC236}">
                <a16:creationId xmlns:a16="http://schemas.microsoft.com/office/drawing/2014/main" id="{96D08D52-E43C-4EFA-B6F9-B310088ACBD3}"/>
              </a:ext>
            </a:extLst>
          </p:cNvPr>
          <p:cNvGraphicFramePr>
            <a:graphicFrameLocks/>
          </p:cNvGraphicFramePr>
          <p:nvPr>
            <p:extLst>
              <p:ext uri="{D42A27DB-BD31-4B8C-83A1-F6EECF244321}">
                <p14:modId xmlns:p14="http://schemas.microsoft.com/office/powerpoint/2010/main" val="1443158753"/>
              </p:ext>
            </p:extLst>
          </p:nvPr>
        </p:nvGraphicFramePr>
        <p:xfrm>
          <a:off x="838199" y="1246296"/>
          <a:ext cx="10515602" cy="5313146"/>
        </p:xfrm>
        <a:graphic>
          <a:graphicData uri="http://schemas.openxmlformats.org/drawingml/2006/table">
            <a:tbl>
              <a:tblPr firstRow="1" bandRow="1">
                <a:tableStyleId>{5C22544A-7EE6-4342-B048-85BDC9FD1C3A}</a:tableStyleId>
              </a:tblPr>
              <a:tblGrid>
                <a:gridCol w="839681">
                  <a:extLst>
                    <a:ext uri="{9D8B030D-6E8A-4147-A177-3AD203B41FA5}">
                      <a16:colId xmlns:a16="http://schemas.microsoft.com/office/drawing/2014/main" val="285536204"/>
                    </a:ext>
                  </a:extLst>
                </a:gridCol>
                <a:gridCol w="1324896">
                  <a:extLst>
                    <a:ext uri="{9D8B030D-6E8A-4147-A177-3AD203B41FA5}">
                      <a16:colId xmlns:a16="http://schemas.microsoft.com/office/drawing/2014/main" val="1595177318"/>
                    </a:ext>
                  </a:extLst>
                </a:gridCol>
                <a:gridCol w="2783675">
                  <a:extLst>
                    <a:ext uri="{9D8B030D-6E8A-4147-A177-3AD203B41FA5}">
                      <a16:colId xmlns:a16="http://schemas.microsoft.com/office/drawing/2014/main" val="2266378489"/>
                    </a:ext>
                  </a:extLst>
                </a:gridCol>
                <a:gridCol w="2783675">
                  <a:extLst>
                    <a:ext uri="{9D8B030D-6E8A-4147-A177-3AD203B41FA5}">
                      <a16:colId xmlns:a16="http://schemas.microsoft.com/office/drawing/2014/main" val="494350108"/>
                    </a:ext>
                  </a:extLst>
                </a:gridCol>
                <a:gridCol w="2783675">
                  <a:extLst>
                    <a:ext uri="{9D8B030D-6E8A-4147-A177-3AD203B41FA5}">
                      <a16:colId xmlns:a16="http://schemas.microsoft.com/office/drawing/2014/main" val="3965999305"/>
                    </a:ext>
                  </a:extLst>
                </a:gridCol>
              </a:tblGrid>
              <a:tr h="458439">
                <a:tc gridSpan="2">
                  <a:txBody>
                    <a:bodyPr/>
                    <a:lstStyle/>
                    <a:p>
                      <a:endParaRPr lang="en-US" sz="1100" dirty="0"/>
                    </a:p>
                  </a:txBody>
                  <a:tcPr/>
                </a:tc>
                <a:tc hMerge="1">
                  <a:txBody>
                    <a:bodyPr/>
                    <a:lstStyle/>
                    <a:p>
                      <a:endParaRPr lang="en-US"/>
                    </a:p>
                  </a:txBody>
                  <a:tcPr/>
                </a:tc>
                <a:tc>
                  <a:txBody>
                    <a:bodyPr/>
                    <a:lstStyle/>
                    <a:p>
                      <a:pPr algn="ctr"/>
                      <a:r>
                        <a:rPr lang="en-US" sz="1100" dirty="0"/>
                        <a:t>ORION AD</a:t>
                      </a:r>
                    </a:p>
                  </a:txBody>
                  <a:tcPr/>
                </a:tc>
                <a:tc>
                  <a:txBody>
                    <a:bodyPr/>
                    <a:lstStyle/>
                    <a:p>
                      <a:pPr algn="ctr"/>
                      <a:r>
                        <a:rPr lang="en-US" sz="1100" dirty="0"/>
                        <a:t>ORION AD (to be)</a:t>
                      </a:r>
                    </a:p>
                  </a:txBody>
                  <a:tcPr/>
                </a:tc>
                <a:tc>
                  <a:txBody>
                    <a:bodyPr/>
                    <a:lstStyle/>
                    <a:p>
                      <a:pPr algn="ctr"/>
                      <a:r>
                        <a:rPr lang="en-US" sz="1100" dirty="0"/>
                        <a:t>Timeline</a:t>
                      </a:r>
                    </a:p>
                  </a:txBody>
                  <a:tcPr/>
                </a:tc>
                <a:extLst>
                  <a:ext uri="{0D108BD9-81ED-4DB2-BD59-A6C34878D82A}">
                    <a16:rowId xmlns:a16="http://schemas.microsoft.com/office/drawing/2014/main" val="2132828051"/>
                  </a:ext>
                </a:extLst>
              </a:tr>
              <a:tr h="246693">
                <a:tc gridSpan="2">
                  <a:txBody>
                    <a:bodyPr/>
                    <a:lstStyle/>
                    <a:p>
                      <a:pPr algn="ctr"/>
                      <a:r>
                        <a:rPr lang="en-US" sz="1100" b="1" dirty="0"/>
                        <a:t>Triggering rule</a:t>
                      </a:r>
                    </a:p>
                  </a:txBody>
                  <a:tcPr/>
                </a:tc>
                <a:tc hMerge="1">
                  <a:txBody>
                    <a:bodyPr/>
                    <a:lstStyle/>
                    <a:p>
                      <a:endParaRPr lang="en-US"/>
                    </a:p>
                  </a:txBody>
                  <a:tcPr/>
                </a:tc>
                <a:tc>
                  <a:txBody>
                    <a:bodyPr/>
                    <a:lstStyle/>
                    <a:p>
                      <a:r>
                        <a:rPr lang="en-US" sz="1100" dirty="0"/>
                        <a:t>Real-time</a:t>
                      </a:r>
                    </a:p>
                  </a:txBody>
                  <a:tcPr/>
                </a:tc>
                <a:tc>
                  <a:txBody>
                    <a:bodyPr/>
                    <a:lstStyle/>
                    <a:p>
                      <a:r>
                        <a:rPr lang="en-US" sz="1100" dirty="0"/>
                        <a:t>Real-time</a:t>
                      </a:r>
                    </a:p>
                  </a:txBody>
                  <a:tcPr/>
                </a:tc>
                <a:tc>
                  <a:txBody>
                    <a:bodyPr/>
                    <a:lstStyle/>
                    <a:p>
                      <a:endParaRPr lang="en-US" sz="1100" dirty="0"/>
                    </a:p>
                  </a:txBody>
                  <a:tcPr/>
                </a:tc>
                <a:extLst>
                  <a:ext uri="{0D108BD9-81ED-4DB2-BD59-A6C34878D82A}">
                    <a16:rowId xmlns:a16="http://schemas.microsoft.com/office/drawing/2014/main" val="701581726"/>
                  </a:ext>
                </a:extLst>
              </a:tr>
              <a:tr h="369902">
                <a:tc rowSpan="3">
                  <a:txBody>
                    <a:bodyPr/>
                    <a:lstStyle/>
                    <a:p>
                      <a:pPr algn="ctr"/>
                      <a:r>
                        <a:rPr lang="en-US" sz="1100" b="1" dirty="0"/>
                        <a:t>Data source </a:t>
                      </a:r>
                    </a:p>
                  </a:txBody>
                  <a:tcPr/>
                </a:tc>
                <a:tc>
                  <a:txBody>
                    <a:bodyPr/>
                    <a:lstStyle/>
                    <a:p>
                      <a:r>
                        <a:rPr lang="en-US" sz="1100" i="1" dirty="0"/>
                        <a:t>SPACE</a:t>
                      </a:r>
                    </a:p>
                  </a:txBody>
                  <a:tcPr/>
                </a:tc>
                <a:tc>
                  <a:txBody>
                    <a:bodyPr/>
                    <a:lstStyle/>
                    <a:p>
                      <a:r>
                        <a:rPr lang="en-US" sz="1100" dirty="0"/>
                        <a:t>in messages (max 30 points)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streaming cluster HBase</a:t>
                      </a:r>
                    </a:p>
                  </a:txBody>
                  <a:tcPr/>
                </a:tc>
                <a:tc>
                  <a:txBody>
                    <a:bodyPr/>
                    <a:lstStyle/>
                    <a:p>
                      <a:r>
                        <a:rPr lang="en-US" sz="1100" dirty="0"/>
                        <a:t>In Progress (temp solution will have data latency ~ 20min)</a:t>
                      </a:r>
                    </a:p>
                  </a:txBody>
                  <a:tcPr/>
                </a:tc>
                <a:extLst>
                  <a:ext uri="{0D108BD9-81ED-4DB2-BD59-A6C34878D82A}">
                    <a16:rowId xmlns:a16="http://schemas.microsoft.com/office/drawing/2014/main" val="568126079"/>
                  </a:ext>
                </a:extLst>
              </a:tr>
              <a:tr h="534837">
                <a:tc vMerge="1">
                  <a:txBody>
                    <a:bodyPr/>
                    <a:lstStyle/>
                    <a:p>
                      <a:endParaRPr lang="en-US"/>
                    </a:p>
                  </a:txBody>
                  <a:tcPr/>
                </a:tc>
                <a:tc>
                  <a:txBody>
                    <a:bodyPr/>
                    <a:lstStyle/>
                    <a:p>
                      <a:r>
                        <a:rPr lang="en-US" sz="1100" i="1" dirty="0"/>
                        <a:t>Sigma </a:t>
                      </a:r>
                    </a:p>
                  </a:txBody>
                  <a:tcPr/>
                </a:tc>
                <a:tc>
                  <a:txBody>
                    <a:bodyPr/>
                    <a:lstStyle/>
                    <a:p>
                      <a:r>
                        <a:rPr lang="en-US" sz="1100" dirty="0"/>
                        <a:t>streaming cluster, HBase, sigma (data latency: &lt;15 mins)</a:t>
                      </a:r>
                    </a:p>
                  </a:txBody>
                  <a:tcPr/>
                </a:tc>
                <a:tc>
                  <a:txBody>
                    <a:bodyPr/>
                    <a:lstStyle/>
                    <a:p>
                      <a:r>
                        <a:rPr lang="en-US" sz="1100" dirty="0"/>
                        <a:t>streaming cluster, HBase, sigma (data latency: &lt;15 mins)</a:t>
                      </a:r>
                    </a:p>
                  </a:txBody>
                  <a:tcPr/>
                </a:tc>
                <a:tc>
                  <a:txBody>
                    <a:bodyPr/>
                    <a:lstStyle/>
                    <a:p>
                      <a:r>
                        <a:rPr lang="en-US" sz="1100" dirty="0"/>
                        <a:t>Complete </a:t>
                      </a:r>
                    </a:p>
                  </a:txBody>
                  <a:tcPr/>
                </a:tc>
                <a:extLst>
                  <a:ext uri="{0D108BD9-81ED-4DB2-BD59-A6C34878D82A}">
                    <a16:rowId xmlns:a16="http://schemas.microsoft.com/office/drawing/2014/main" val="2534370258"/>
                  </a:ext>
                </a:extLst>
              </a:tr>
              <a:tr h="288570">
                <a:tc vMerge="1">
                  <a:txBody>
                    <a:bodyPr/>
                    <a:lstStyle/>
                    <a:p>
                      <a:endParaRPr lang="en-US"/>
                    </a:p>
                  </a:txBody>
                  <a:tcPr/>
                </a:tc>
                <a:tc>
                  <a:txBody>
                    <a:bodyPr/>
                    <a:lstStyle/>
                    <a:p>
                      <a:r>
                        <a:rPr lang="en-US" sz="1100" i="1" dirty="0"/>
                        <a:t>SWR/QDR/Lot Attribute/Test Wafer Build Traveler</a:t>
                      </a:r>
                    </a:p>
                  </a:txBody>
                  <a:tcPr/>
                </a:tc>
                <a:tc>
                  <a:txBody>
                    <a:bodyPr/>
                    <a:lstStyle/>
                    <a:p>
                      <a:r>
                        <a:rPr lang="en-US" sz="1100" dirty="0"/>
                        <a:t>N/A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streaming cluster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In progress, target end of March</a:t>
                      </a:r>
                    </a:p>
                  </a:txBody>
                  <a:tcPr/>
                </a:tc>
                <a:extLst>
                  <a:ext uri="{0D108BD9-81ED-4DB2-BD59-A6C34878D82A}">
                    <a16:rowId xmlns:a16="http://schemas.microsoft.com/office/drawing/2014/main" val="1084407805"/>
                  </a:ext>
                </a:extLst>
              </a:tr>
              <a:tr h="287388">
                <a:tc rowSpan="5">
                  <a:txBody>
                    <a:bodyPr/>
                    <a:lstStyle/>
                    <a:p>
                      <a:pPr algn="ctr"/>
                      <a:r>
                        <a:rPr lang="en-US" sz="1100" b="1" dirty="0"/>
                        <a:t>Feature</a:t>
                      </a:r>
                    </a:p>
                  </a:txBody>
                  <a:tcPr/>
                </a:tc>
                <a:tc>
                  <a:txBody>
                    <a:bodyPr/>
                    <a:lstStyle/>
                    <a:p>
                      <a:r>
                        <a:rPr lang="en-US" sz="1100" i="1"/>
                        <a:t>Basic checking </a:t>
                      </a:r>
                    </a:p>
                  </a:txBody>
                  <a:tcPr/>
                </a:tc>
                <a:tc>
                  <a:txBody>
                    <a:bodyPr/>
                    <a:lstStyle/>
                    <a:p>
                      <a:r>
                        <a:rPr lang="en-US" sz="1100" dirty="0"/>
                        <a:t>pair correlation </a:t>
                      </a:r>
                    </a:p>
                  </a:txBody>
                  <a:tcPr/>
                </a:tc>
                <a:tc>
                  <a:txBody>
                    <a:bodyPr/>
                    <a:lstStyle/>
                    <a:p>
                      <a:r>
                        <a:rPr lang="en-US" sz="1100" dirty="0"/>
                        <a:t>pair correlation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Complete </a:t>
                      </a:r>
                    </a:p>
                  </a:txBody>
                  <a:tcPr/>
                </a:tc>
                <a:extLst>
                  <a:ext uri="{0D108BD9-81ED-4DB2-BD59-A6C34878D82A}">
                    <a16:rowId xmlns:a16="http://schemas.microsoft.com/office/drawing/2014/main" val="2032837482"/>
                  </a:ext>
                </a:extLst>
              </a:tr>
              <a:tr h="626853">
                <a:tc vMerge="1">
                  <a:txBody>
                    <a:bodyPr/>
                    <a:lstStyle/>
                    <a:p>
                      <a:endParaRPr lang="en-US"/>
                    </a:p>
                  </a:txBody>
                  <a:tcPr/>
                </a:tc>
                <a:tc>
                  <a:txBody>
                    <a:bodyPr/>
                    <a:lstStyle/>
                    <a:p>
                      <a:r>
                        <a:rPr lang="en-US" sz="1100" i="1"/>
                        <a:t>Accuracy improvement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mn-lt"/>
                          <a:ea typeface="+mn-ea"/>
                          <a:cs typeface="+mn-cs"/>
                        </a:rPr>
                        <a:t>N/A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time weighted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FMEA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domain knowledge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Complete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a:tc>
                <a:extLst>
                  <a:ext uri="{0D108BD9-81ED-4DB2-BD59-A6C34878D82A}">
                    <a16:rowId xmlns:a16="http://schemas.microsoft.com/office/drawing/2014/main" val="1594475285"/>
                  </a:ext>
                </a:extLst>
              </a:tr>
              <a:tr h="728110">
                <a:tc vMerge="1">
                  <a:txBody>
                    <a:bodyPr/>
                    <a:lstStyle/>
                    <a:p>
                      <a:endParaRPr lang="en-US"/>
                    </a:p>
                  </a:txBody>
                  <a:tcPr/>
                </a:tc>
                <a:tc>
                  <a:txBody>
                    <a:bodyPr/>
                    <a:lstStyle/>
                    <a:p>
                      <a:r>
                        <a:rPr lang="en-US" sz="1100" i="1" dirty="0"/>
                        <a:t>Further accuracy improvement (adding in new datasets)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mn-lt"/>
                          <a:ea typeface="+mn-ea"/>
                          <a:cs typeface="+mn-cs"/>
                        </a:rPr>
                        <a:t>N/A</a:t>
                      </a:r>
                    </a:p>
                    <a:p>
                      <a:endParaRPr lang="en-US" sz="11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new datasets SWR/QDR/lot attribute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PM/CM checking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Test wafer build traveler analysis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Complete (Logic complete, pending IT to enable datasets in stream cluster)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a:tc>
                <a:extLst>
                  <a:ext uri="{0D108BD9-81ED-4DB2-BD59-A6C34878D82A}">
                    <a16:rowId xmlns:a16="http://schemas.microsoft.com/office/drawing/2014/main" val="1828323493"/>
                  </a:ext>
                </a:extLst>
              </a:tr>
              <a:tr h="266189">
                <a:tc vMerge="1">
                  <a:txBody>
                    <a:bodyPr/>
                    <a:lstStyle/>
                    <a:p>
                      <a:endParaRPr lang="en-US"/>
                    </a:p>
                  </a:txBody>
                  <a:tcPr/>
                </a:tc>
                <a:tc>
                  <a:txBody>
                    <a:bodyPr/>
                    <a:lstStyle/>
                    <a:p>
                      <a:r>
                        <a:rPr lang="en-US" sz="1100" i="1" dirty="0"/>
                        <a:t>friendly UI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mn-lt"/>
                          <a:ea typeface="+mn-ea"/>
                          <a:cs typeface="+mn-cs"/>
                        </a:rPr>
                        <a:t>N/A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plot enhancement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Complete</a:t>
                      </a:r>
                    </a:p>
                  </a:txBody>
                  <a:tcPr/>
                </a:tc>
                <a:extLst>
                  <a:ext uri="{0D108BD9-81ED-4DB2-BD59-A6C34878D82A}">
                    <a16:rowId xmlns:a16="http://schemas.microsoft.com/office/drawing/2014/main" val="3767515969"/>
                  </a:ext>
                </a:extLst>
              </a:tr>
              <a:tr h="0">
                <a:tc vMerge="1">
                  <a:txBody>
                    <a:bodyPr/>
                    <a:lstStyle/>
                    <a:p>
                      <a:endParaRPr lang="en-US"/>
                    </a:p>
                  </a:txBody>
                  <a:tcPr/>
                </a:tc>
                <a:tc>
                  <a:txBody>
                    <a:bodyPr/>
                    <a:lstStyle/>
                    <a:p>
                      <a:r>
                        <a:rPr lang="en-US" sz="1100" i="1" dirty="0"/>
                        <a:t>Reduce false alarms / Provide more meaningful root causes / Smarter AD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mn-lt"/>
                          <a:ea typeface="+mn-ea"/>
                          <a:cs typeface="+mn-cs"/>
                        </a:rPr>
                        <a:t>N/A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channel level analysis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single context removal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curve trending detection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Complete</a:t>
                      </a:r>
                    </a:p>
                  </a:txBody>
                  <a:tcPr/>
                </a:tc>
                <a:extLst>
                  <a:ext uri="{0D108BD9-81ED-4DB2-BD59-A6C34878D82A}">
                    <a16:rowId xmlns:a16="http://schemas.microsoft.com/office/drawing/2014/main" val="3255415381"/>
                  </a:ext>
                </a:extLst>
              </a:tr>
            </a:tbl>
          </a:graphicData>
        </a:graphic>
      </p:graphicFrame>
    </p:spTree>
    <p:extLst>
      <p:ext uri="{BB962C8B-B14F-4D97-AF65-F5344CB8AC3E}">
        <p14:creationId xmlns:p14="http://schemas.microsoft.com/office/powerpoint/2010/main" val="41763834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A9990-CD7C-4802-967C-57168C6741F2}"/>
              </a:ext>
            </a:extLst>
          </p:cNvPr>
          <p:cNvSpPr>
            <a:spLocks noGrp="1"/>
          </p:cNvSpPr>
          <p:nvPr>
            <p:ph type="title"/>
          </p:nvPr>
        </p:nvSpPr>
        <p:spPr/>
        <p:txBody>
          <a:bodyPr/>
          <a:lstStyle/>
          <a:p>
            <a:r>
              <a:rPr lang="en-US" dirty="0"/>
              <a:t>Reference</a:t>
            </a:r>
          </a:p>
        </p:txBody>
      </p:sp>
      <p:sp>
        <p:nvSpPr>
          <p:cNvPr id="3" name="Footer Placeholder 2">
            <a:extLst>
              <a:ext uri="{FF2B5EF4-FFF2-40B4-BE49-F238E27FC236}">
                <a16:creationId xmlns:a16="http://schemas.microsoft.com/office/drawing/2014/main" id="{DADD26F7-F7FA-433D-A154-FADB78FDCA76}"/>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FAE6EEF1-21CF-4091-903D-32C505664F39}"/>
              </a:ext>
            </a:extLst>
          </p:cNvPr>
          <p:cNvSpPr>
            <a:spLocks noGrp="1"/>
          </p:cNvSpPr>
          <p:nvPr>
            <p:ph type="sldNum" sz="quarter" idx="12"/>
          </p:nvPr>
        </p:nvSpPr>
        <p:spPr/>
        <p:txBody>
          <a:bodyPr/>
          <a:lstStyle/>
          <a:p>
            <a:fld id="{B7E7695C-FCF1-4AA0-9B93-7941FED13DC4}" type="slidenum">
              <a:rPr lang="en-US" smtClean="0"/>
              <a:t>37</a:t>
            </a:fld>
            <a:endParaRPr lang="en-US"/>
          </a:p>
        </p:txBody>
      </p:sp>
      <p:sp>
        <p:nvSpPr>
          <p:cNvPr id="5" name="Text Placeholder 4">
            <a:extLst>
              <a:ext uri="{FF2B5EF4-FFF2-40B4-BE49-F238E27FC236}">
                <a16:creationId xmlns:a16="http://schemas.microsoft.com/office/drawing/2014/main" id="{48891C8C-FB3D-4D74-87DB-D390EF2AFAAC}"/>
              </a:ext>
            </a:extLst>
          </p:cNvPr>
          <p:cNvSpPr>
            <a:spLocks noGrp="1"/>
          </p:cNvSpPr>
          <p:nvPr>
            <p:ph type="body" sz="quarter" idx="13"/>
          </p:nvPr>
        </p:nvSpPr>
        <p:spPr/>
        <p:txBody>
          <a:bodyPr/>
          <a:lstStyle/>
          <a:p>
            <a:endParaRPr lang="en-US"/>
          </a:p>
        </p:txBody>
      </p:sp>
      <p:sp>
        <p:nvSpPr>
          <p:cNvPr id="6" name="Content Placeholder 5">
            <a:extLst>
              <a:ext uri="{FF2B5EF4-FFF2-40B4-BE49-F238E27FC236}">
                <a16:creationId xmlns:a16="http://schemas.microsoft.com/office/drawing/2014/main" id="{E7C537FE-3171-47A2-AF6C-4989413685A0}"/>
              </a:ext>
            </a:extLst>
          </p:cNvPr>
          <p:cNvSpPr>
            <a:spLocks noGrp="1"/>
          </p:cNvSpPr>
          <p:nvPr>
            <p:ph sz="half" idx="1"/>
          </p:nvPr>
        </p:nvSpPr>
        <p:spPr>
          <a:xfrm>
            <a:off x="838199" y="1638300"/>
            <a:ext cx="10515600" cy="4548188"/>
          </a:xfrm>
        </p:spPr>
        <p:txBody>
          <a:bodyPr/>
          <a:lstStyle/>
          <a:p>
            <a:r>
              <a:rPr lang="en-US" sz="1600" dirty="0"/>
              <a:t>Team is building a common confluence page for users’ guidance, issue tracking, every meeting’ headline and all the ongoing features for AD.</a:t>
            </a:r>
          </a:p>
          <a:p>
            <a:r>
              <a:rPr lang="en-US" sz="1600" dirty="0"/>
              <a:t>More details: </a:t>
            </a:r>
          </a:p>
          <a:p>
            <a:pPr lvl="1"/>
            <a:r>
              <a:rPr lang="en-US" sz="1200" dirty="0"/>
              <a:t>ORION AD Intro: </a:t>
            </a:r>
            <a:r>
              <a:rPr lang="en-US" sz="1200" dirty="0">
                <a:hlinkClick r:id="rId2"/>
              </a:rPr>
              <a:t>https://confluence.micron.com/confluence/display/WWDS/ORION+AD</a:t>
            </a:r>
            <a:endParaRPr lang="en-US" sz="1200" dirty="0"/>
          </a:p>
          <a:p>
            <a:pPr lvl="1"/>
            <a:r>
              <a:rPr lang="en-US" sz="1200" dirty="0"/>
              <a:t>Chronic OOC AD Intro: </a:t>
            </a:r>
            <a:r>
              <a:rPr lang="en-US" sz="1200" dirty="0">
                <a:hlinkClick r:id="rId3"/>
              </a:rPr>
              <a:t>https://confluence.micron.com/confluence/display/WWDS/Chronic+AD</a:t>
            </a:r>
            <a:endParaRPr lang="en-US" sz="1200" dirty="0"/>
          </a:p>
          <a:p>
            <a:pPr lvl="1"/>
            <a:r>
              <a:rPr lang="en-US" sz="1200" dirty="0"/>
              <a:t>Ongoing features: </a:t>
            </a:r>
            <a:r>
              <a:rPr lang="en-US" sz="1200" dirty="0">
                <a:hlinkClick r:id="rId4"/>
              </a:rPr>
              <a:t>https://confluence.micron.com/confluence/display/WWDS/Ongoing+Features</a:t>
            </a:r>
            <a:endParaRPr lang="en-US" sz="1200" dirty="0"/>
          </a:p>
          <a:p>
            <a:pPr lvl="1"/>
            <a:r>
              <a:rPr lang="en-US" sz="1200" dirty="0"/>
              <a:t>ORION AD Beta (RDA AD): </a:t>
            </a:r>
            <a:r>
              <a:rPr lang="en-US" sz="1200" dirty="0">
                <a:hlinkClick r:id="rId5"/>
              </a:rPr>
              <a:t>https://tableau-apac/#/site/F10FEMFG/views/F10_QM69A_V2_RDA_OOC_SUMMARY/AD?:iid=1</a:t>
            </a:r>
            <a:endParaRPr lang="en-US" sz="1200" dirty="0"/>
          </a:p>
          <a:p>
            <a:pPr lvl="1"/>
            <a:r>
              <a:rPr lang="en-US" sz="1200" dirty="0"/>
              <a:t>ORION AD Beta (Chronic OOC AD): </a:t>
            </a:r>
            <a:r>
              <a:rPr lang="en-US" sz="1200" dirty="0">
                <a:hlinkClick r:id="rId6"/>
              </a:rPr>
              <a:t>https://tableau-apac/#/site/F10FEMFG/views/F10_CHRONIC_OOC_AD_SUMMARY/ChronicAD?:iid=1</a:t>
            </a:r>
            <a:endParaRPr lang="en-US" sz="1200" dirty="0"/>
          </a:p>
        </p:txBody>
      </p:sp>
    </p:spTree>
    <p:extLst>
      <p:ext uri="{BB962C8B-B14F-4D97-AF65-F5344CB8AC3E}">
        <p14:creationId xmlns:p14="http://schemas.microsoft.com/office/powerpoint/2010/main" val="16330212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FE3A9-5E1F-4DEF-9624-7C0F8D85B2EB}"/>
              </a:ext>
            </a:extLst>
          </p:cNvPr>
          <p:cNvSpPr>
            <a:spLocks noGrp="1"/>
          </p:cNvSpPr>
          <p:nvPr>
            <p:ph type="title"/>
          </p:nvPr>
        </p:nvSpPr>
        <p:spPr/>
        <p:txBody>
          <a:bodyPr/>
          <a:lstStyle/>
          <a:p>
            <a:r>
              <a:rPr lang="en-US" dirty="0"/>
              <a:t>Acknowledgement</a:t>
            </a:r>
          </a:p>
        </p:txBody>
      </p:sp>
      <p:sp>
        <p:nvSpPr>
          <p:cNvPr id="3" name="Footer Placeholder 2">
            <a:extLst>
              <a:ext uri="{FF2B5EF4-FFF2-40B4-BE49-F238E27FC236}">
                <a16:creationId xmlns:a16="http://schemas.microsoft.com/office/drawing/2014/main" id="{4105A01E-DD66-467F-AC78-2FE378AB60E4}"/>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26F6255F-31B5-41C5-87CE-D41DE6EABA64}"/>
              </a:ext>
            </a:extLst>
          </p:cNvPr>
          <p:cNvSpPr>
            <a:spLocks noGrp="1"/>
          </p:cNvSpPr>
          <p:nvPr>
            <p:ph type="sldNum" sz="quarter" idx="12"/>
          </p:nvPr>
        </p:nvSpPr>
        <p:spPr/>
        <p:txBody>
          <a:bodyPr/>
          <a:lstStyle/>
          <a:p>
            <a:fld id="{B7E7695C-FCF1-4AA0-9B93-7941FED13DC4}" type="slidenum">
              <a:rPr lang="en-US" smtClean="0"/>
              <a:t>38</a:t>
            </a:fld>
            <a:endParaRPr lang="en-US"/>
          </a:p>
        </p:txBody>
      </p:sp>
      <p:sp>
        <p:nvSpPr>
          <p:cNvPr id="5" name="Text Placeholder 4">
            <a:extLst>
              <a:ext uri="{FF2B5EF4-FFF2-40B4-BE49-F238E27FC236}">
                <a16:creationId xmlns:a16="http://schemas.microsoft.com/office/drawing/2014/main" id="{90BEDFA9-2B35-4C31-AE1B-482E89F0CA36}"/>
              </a:ext>
            </a:extLst>
          </p:cNvPr>
          <p:cNvSpPr>
            <a:spLocks noGrp="1"/>
          </p:cNvSpPr>
          <p:nvPr>
            <p:ph type="body" sz="quarter" idx="13"/>
          </p:nvPr>
        </p:nvSpPr>
        <p:spPr/>
        <p:txBody>
          <a:bodyPr/>
          <a:lstStyle/>
          <a:p>
            <a:endParaRPr lang="en-US"/>
          </a:p>
        </p:txBody>
      </p:sp>
      <p:sp>
        <p:nvSpPr>
          <p:cNvPr id="6" name="Content Placeholder 5">
            <a:extLst>
              <a:ext uri="{FF2B5EF4-FFF2-40B4-BE49-F238E27FC236}">
                <a16:creationId xmlns:a16="http://schemas.microsoft.com/office/drawing/2014/main" id="{8B73D20A-817B-47D8-9BFB-1DE831897A72}"/>
              </a:ext>
            </a:extLst>
          </p:cNvPr>
          <p:cNvSpPr>
            <a:spLocks noGrp="1"/>
          </p:cNvSpPr>
          <p:nvPr>
            <p:ph sz="half" idx="1"/>
          </p:nvPr>
        </p:nvSpPr>
        <p:spPr/>
        <p:txBody>
          <a:bodyPr/>
          <a:lstStyle/>
          <a:p>
            <a:r>
              <a:rPr lang="en-US" sz="1600" dirty="0"/>
              <a:t>You may look for below teammates if you want to find more on ORION AD Beta and how they use it now.</a:t>
            </a:r>
          </a:p>
          <a:p>
            <a:pPr marL="0" indent="0">
              <a:buNone/>
            </a:pPr>
            <a:endParaRPr lang="en-US" sz="1600" dirty="0"/>
          </a:p>
          <a:p>
            <a:endParaRPr lang="en-US" dirty="0"/>
          </a:p>
        </p:txBody>
      </p:sp>
      <p:graphicFrame>
        <p:nvGraphicFramePr>
          <p:cNvPr id="7" name="Table 6">
            <a:extLst>
              <a:ext uri="{FF2B5EF4-FFF2-40B4-BE49-F238E27FC236}">
                <a16:creationId xmlns:a16="http://schemas.microsoft.com/office/drawing/2014/main" id="{3DA276C8-811F-46FC-BEAE-92CACA1352FD}"/>
              </a:ext>
            </a:extLst>
          </p:cNvPr>
          <p:cNvGraphicFramePr>
            <a:graphicFrameLocks noGrp="1"/>
          </p:cNvGraphicFramePr>
          <p:nvPr>
            <p:extLst>
              <p:ext uri="{D42A27DB-BD31-4B8C-83A1-F6EECF244321}">
                <p14:modId xmlns:p14="http://schemas.microsoft.com/office/powerpoint/2010/main" val="3612480844"/>
              </p:ext>
            </p:extLst>
          </p:nvPr>
        </p:nvGraphicFramePr>
        <p:xfrm>
          <a:off x="838199" y="2327052"/>
          <a:ext cx="8127999" cy="33375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452455596"/>
                    </a:ext>
                  </a:extLst>
                </a:gridCol>
                <a:gridCol w="2709333">
                  <a:extLst>
                    <a:ext uri="{9D8B030D-6E8A-4147-A177-3AD203B41FA5}">
                      <a16:colId xmlns:a16="http://schemas.microsoft.com/office/drawing/2014/main" val="112955840"/>
                    </a:ext>
                  </a:extLst>
                </a:gridCol>
                <a:gridCol w="2709333">
                  <a:extLst>
                    <a:ext uri="{9D8B030D-6E8A-4147-A177-3AD203B41FA5}">
                      <a16:colId xmlns:a16="http://schemas.microsoft.com/office/drawing/2014/main" val="87677706"/>
                    </a:ext>
                  </a:extLst>
                </a:gridCol>
              </a:tblGrid>
              <a:tr h="370840">
                <a:tc>
                  <a:txBody>
                    <a:bodyPr/>
                    <a:lstStyle/>
                    <a:p>
                      <a:endParaRPr lang="en-US" dirty="0"/>
                    </a:p>
                  </a:txBody>
                  <a:tcPr/>
                </a:tc>
                <a:tc>
                  <a:txBody>
                    <a:bodyPr/>
                    <a:lstStyle/>
                    <a:p>
                      <a:r>
                        <a:rPr lang="en-US" dirty="0"/>
                        <a:t>F10N</a:t>
                      </a:r>
                    </a:p>
                  </a:txBody>
                  <a:tcPr/>
                </a:tc>
                <a:tc>
                  <a:txBody>
                    <a:bodyPr/>
                    <a:lstStyle/>
                    <a:p>
                      <a:r>
                        <a:rPr lang="en-US" dirty="0"/>
                        <a:t>F10W</a:t>
                      </a:r>
                    </a:p>
                  </a:txBody>
                  <a:tcPr/>
                </a:tc>
                <a:extLst>
                  <a:ext uri="{0D108BD9-81ED-4DB2-BD59-A6C34878D82A}">
                    <a16:rowId xmlns:a16="http://schemas.microsoft.com/office/drawing/2014/main" val="1862708681"/>
                  </a:ext>
                </a:extLst>
              </a:tr>
              <a:tr h="370840">
                <a:tc>
                  <a:txBody>
                    <a:bodyPr/>
                    <a:lstStyle/>
                    <a:p>
                      <a:r>
                        <a:rPr lang="en-US" dirty="0"/>
                        <a:t>RDA</a:t>
                      </a:r>
                    </a:p>
                  </a:txBody>
                  <a:tcPr/>
                </a:tc>
                <a:tc>
                  <a:txBody>
                    <a:bodyPr/>
                    <a:lstStyle/>
                    <a:p>
                      <a:r>
                        <a:rPr lang="en-US" dirty="0"/>
                        <a:t>Si Min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 Min</a:t>
                      </a:r>
                    </a:p>
                  </a:txBody>
                  <a:tcPr/>
                </a:tc>
                <a:extLst>
                  <a:ext uri="{0D108BD9-81ED-4DB2-BD59-A6C34878D82A}">
                    <a16:rowId xmlns:a16="http://schemas.microsoft.com/office/drawing/2014/main" val="1802688929"/>
                  </a:ext>
                </a:extLst>
              </a:tr>
              <a:tr h="370840">
                <a:tc>
                  <a:txBody>
                    <a:bodyPr/>
                    <a:lstStyle/>
                    <a:p>
                      <a:r>
                        <a:rPr lang="en-US" dirty="0"/>
                        <a:t>DE</a:t>
                      </a:r>
                    </a:p>
                  </a:txBody>
                  <a:tcPr/>
                </a:tc>
                <a:tc>
                  <a:txBody>
                    <a:bodyPr/>
                    <a:lstStyle/>
                    <a:p>
                      <a:r>
                        <a:rPr lang="en-US" dirty="0"/>
                        <a:t>Shaun</a:t>
                      </a:r>
                    </a:p>
                  </a:txBody>
                  <a:tcPr/>
                </a:tc>
                <a:tc>
                  <a:txBody>
                    <a:bodyPr/>
                    <a:lstStyle/>
                    <a:p>
                      <a:r>
                        <a:rPr lang="en-US" dirty="0"/>
                        <a:t>Karin</a:t>
                      </a:r>
                    </a:p>
                  </a:txBody>
                  <a:tcPr/>
                </a:tc>
                <a:extLst>
                  <a:ext uri="{0D108BD9-81ED-4DB2-BD59-A6C34878D82A}">
                    <a16:rowId xmlns:a16="http://schemas.microsoft.com/office/drawing/2014/main" val="501919933"/>
                  </a:ext>
                </a:extLst>
              </a:tr>
              <a:tr h="370840">
                <a:tc>
                  <a:txBody>
                    <a:bodyPr/>
                    <a:lstStyle/>
                    <a:p>
                      <a:r>
                        <a:rPr lang="en-US" dirty="0"/>
                        <a:t>PHOTO</a:t>
                      </a:r>
                    </a:p>
                  </a:txBody>
                  <a:tcPr/>
                </a:tc>
                <a:tc>
                  <a:txBody>
                    <a:bodyPr/>
                    <a:lstStyle/>
                    <a:p>
                      <a:r>
                        <a:rPr lang="en-US" dirty="0"/>
                        <a:t>Matthew Ng</a:t>
                      </a:r>
                    </a:p>
                  </a:txBody>
                  <a:tcPr/>
                </a:tc>
                <a:tc>
                  <a:txBody>
                    <a:bodyPr/>
                    <a:lstStyle/>
                    <a:p>
                      <a:r>
                        <a:rPr lang="en-US" dirty="0"/>
                        <a:t>Himavad</a:t>
                      </a:r>
                    </a:p>
                  </a:txBody>
                  <a:tcPr/>
                </a:tc>
                <a:extLst>
                  <a:ext uri="{0D108BD9-81ED-4DB2-BD59-A6C34878D82A}">
                    <a16:rowId xmlns:a16="http://schemas.microsoft.com/office/drawing/2014/main" val="1980566549"/>
                  </a:ext>
                </a:extLst>
              </a:tr>
              <a:tr h="370840">
                <a:tc>
                  <a:txBody>
                    <a:bodyPr/>
                    <a:lstStyle/>
                    <a:p>
                      <a:r>
                        <a:rPr lang="en-US" dirty="0"/>
                        <a:t>IMPLANT</a:t>
                      </a:r>
                    </a:p>
                  </a:txBody>
                  <a:tcPr/>
                </a:tc>
                <a:tc>
                  <a:txBody>
                    <a:bodyPr/>
                    <a:lstStyle/>
                    <a:p>
                      <a:r>
                        <a:rPr lang="en-US" dirty="0"/>
                        <a:t>Zam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Wei Jie</a:t>
                      </a:r>
                    </a:p>
                  </a:txBody>
                  <a:tcPr/>
                </a:tc>
                <a:extLst>
                  <a:ext uri="{0D108BD9-81ED-4DB2-BD59-A6C34878D82A}">
                    <a16:rowId xmlns:a16="http://schemas.microsoft.com/office/drawing/2014/main" val="288033058"/>
                  </a:ext>
                </a:extLst>
              </a:tr>
              <a:tr h="370840">
                <a:tc>
                  <a:txBody>
                    <a:bodyPr/>
                    <a:lstStyle/>
                    <a:p>
                      <a:r>
                        <a:rPr lang="en-US" dirty="0"/>
                        <a:t>CVD/PVD</a:t>
                      </a:r>
                    </a:p>
                  </a:txBody>
                  <a:tcPr/>
                </a:tc>
                <a:tc>
                  <a:txBody>
                    <a:bodyPr/>
                    <a:lstStyle/>
                    <a:p>
                      <a:r>
                        <a:rPr lang="en-US" dirty="0"/>
                        <a:t>Ming Chuan</a:t>
                      </a:r>
                    </a:p>
                  </a:txBody>
                  <a:tcPr/>
                </a:tc>
                <a:tc>
                  <a:txBody>
                    <a:bodyPr/>
                    <a:lstStyle/>
                    <a:p>
                      <a:r>
                        <a:rPr lang="en-US" sz="1800" b="0" i="0" kern="1200" dirty="0">
                          <a:solidFill>
                            <a:schemeClr val="dk1"/>
                          </a:solidFill>
                          <a:effectLst/>
                          <a:latin typeface="+mn-lt"/>
                          <a:ea typeface="+mn-ea"/>
                          <a:cs typeface="+mn-cs"/>
                        </a:rPr>
                        <a:t>Yong Zheng</a:t>
                      </a:r>
                      <a:endParaRPr lang="en-US" dirty="0"/>
                    </a:p>
                  </a:txBody>
                  <a:tcPr/>
                </a:tc>
                <a:extLst>
                  <a:ext uri="{0D108BD9-81ED-4DB2-BD59-A6C34878D82A}">
                    <a16:rowId xmlns:a16="http://schemas.microsoft.com/office/drawing/2014/main" val="2004508795"/>
                  </a:ext>
                </a:extLst>
              </a:tr>
              <a:tr h="370840">
                <a:tc>
                  <a:txBody>
                    <a:bodyPr/>
                    <a:lstStyle/>
                    <a:p>
                      <a:r>
                        <a:rPr lang="en-US" dirty="0"/>
                        <a:t>DF</a:t>
                      </a:r>
                    </a:p>
                  </a:txBody>
                  <a:tcPr/>
                </a:tc>
                <a:tc>
                  <a:txBody>
                    <a:bodyPr/>
                    <a:lstStyle/>
                    <a:p>
                      <a:r>
                        <a:rPr lang="en-US" dirty="0"/>
                        <a:t>Zheng Hoe</a:t>
                      </a:r>
                    </a:p>
                  </a:txBody>
                  <a:tcPr/>
                </a:tc>
                <a:tc>
                  <a:txBody>
                    <a:bodyPr/>
                    <a:lstStyle/>
                    <a:p>
                      <a:r>
                        <a:rPr lang="en-US" dirty="0"/>
                        <a:t>Lingjie</a:t>
                      </a:r>
                    </a:p>
                  </a:txBody>
                  <a:tcPr/>
                </a:tc>
                <a:extLst>
                  <a:ext uri="{0D108BD9-81ED-4DB2-BD59-A6C34878D82A}">
                    <a16:rowId xmlns:a16="http://schemas.microsoft.com/office/drawing/2014/main" val="3496183890"/>
                  </a:ext>
                </a:extLst>
              </a:tr>
              <a:tr h="370840">
                <a:tc>
                  <a:txBody>
                    <a:bodyPr/>
                    <a:lstStyle/>
                    <a:p>
                      <a:r>
                        <a:rPr lang="en-US" dirty="0"/>
                        <a:t>CMP</a:t>
                      </a:r>
                    </a:p>
                  </a:txBody>
                  <a:tcPr/>
                </a:tc>
                <a:tc>
                  <a:txBody>
                    <a:bodyPr/>
                    <a:lstStyle/>
                    <a:p>
                      <a:r>
                        <a:rPr lang="en-US" dirty="0"/>
                        <a:t>Xinqiao</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Muthukumar</a:t>
                      </a:r>
                    </a:p>
                  </a:txBody>
                  <a:tcPr/>
                </a:tc>
                <a:extLst>
                  <a:ext uri="{0D108BD9-81ED-4DB2-BD59-A6C34878D82A}">
                    <a16:rowId xmlns:a16="http://schemas.microsoft.com/office/drawing/2014/main" val="4273277951"/>
                  </a:ext>
                </a:extLst>
              </a:tr>
              <a:tr h="370840">
                <a:tc>
                  <a:txBody>
                    <a:bodyPr/>
                    <a:lstStyle/>
                    <a:p>
                      <a:r>
                        <a:rPr lang="en-US" dirty="0"/>
                        <a:t>WP</a:t>
                      </a:r>
                    </a:p>
                  </a:txBody>
                  <a:tcPr/>
                </a:tc>
                <a:tc>
                  <a:txBody>
                    <a:bodyPr/>
                    <a:lstStyle/>
                    <a:p>
                      <a:r>
                        <a:rPr lang="en-US" dirty="0"/>
                        <a:t>Wei En</a:t>
                      </a:r>
                    </a:p>
                  </a:txBody>
                  <a:tcPr/>
                </a:tc>
                <a:tc>
                  <a:txBody>
                    <a:bodyPr/>
                    <a:lstStyle/>
                    <a:p>
                      <a:r>
                        <a:rPr lang="en-US" dirty="0"/>
                        <a:t>Yi Xuan</a:t>
                      </a:r>
                    </a:p>
                  </a:txBody>
                  <a:tcPr/>
                </a:tc>
                <a:extLst>
                  <a:ext uri="{0D108BD9-81ED-4DB2-BD59-A6C34878D82A}">
                    <a16:rowId xmlns:a16="http://schemas.microsoft.com/office/drawing/2014/main" val="149600765"/>
                  </a:ext>
                </a:extLst>
              </a:tr>
            </a:tbl>
          </a:graphicData>
        </a:graphic>
      </p:graphicFrame>
    </p:spTree>
    <p:extLst>
      <p:ext uri="{BB962C8B-B14F-4D97-AF65-F5344CB8AC3E}">
        <p14:creationId xmlns:p14="http://schemas.microsoft.com/office/powerpoint/2010/main" val="17991025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Micron Confidential</a:t>
            </a:r>
            <a:endParaRPr lang="en-US" dirty="0"/>
          </a:p>
        </p:txBody>
      </p:sp>
      <p:sp>
        <p:nvSpPr>
          <p:cNvPr id="3" name="Slide Number Placeholder 2"/>
          <p:cNvSpPr>
            <a:spLocks noGrp="1"/>
          </p:cNvSpPr>
          <p:nvPr>
            <p:ph type="sldNum" sz="quarter" idx="12"/>
          </p:nvPr>
        </p:nvSpPr>
        <p:spPr/>
        <p:txBody>
          <a:bodyPr/>
          <a:lstStyle/>
          <a:p>
            <a:fld id="{B7E7695C-FCF1-4AA0-9B93-7941FED13DC4}" type="slidenum">
              <a:rPr lang="en-US" smtClean="0"/>
              <a:pPr/>
              <a:t>39</a:t>
            </a:fld>
            <a:endParaRPr lang="en-US" dirty="0"/>
          </a:p>
        </p:txBody>
      </p:sp>
    </p:spTree>
    <p:extLst>
      <p:ext uri="{BB962C8B-B14F-4D97-AF65-F5344CB8AC3E}">
        <p14:creationId xmlns:p14="http://schemas.microsoft.com/office/powerpoint/2010/main" val="2351387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79F5-4B71-438F-9460-897A75719F74}"/>
              </a:ext>
            </a:extLst>
          </p:cNvPr>
          <p:cNvSpPr>
            <a:spLocks noGrp="1"/>
          </p:cNvSpPr>
          <p:nvPr>
            <p:ph type="title"/>
          </p:nvPr>
        </p:nvSpPr>
        <p:spPr/>
        <p:txBody>
          <a:bodyPr/>
          <a:lstStyle/>
          <a:p>
            <a:r>
              <a:rPr lang="en-US" dirty="0"/>
              <a:t>Comparison 1 - Triggering Rule</a:t>
            </a:r>
          </a:p>
        </p:txBody>
      </p:sp>
      <p:sp>
        <p:nvSpPr>
          <p:cNvPr id="3" name="Footer Placeholder 2">
            <a:extLst>
              <a:ext uri="{FF2B5EF4-FFF2-40B4-BE49-F238E27FC236}">
                <a16:creationId xmlns:a16="http://schemas.microsoft.com/office/drawing/2014/main" id="{CFB2FB2F-BCE2-4931-8FE7-6FCFFFE7EE0B}"/>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C2C7D46D-3C23-463D-AE1D-7F1D864EBFA7}"/>
              </a:ext>
            </a:extLst>
          </p:cNvPr>
          <p:cNvSpPr>
            <a:spLocks noGrp="1"/>
          </p:cNvSpPr>
          <p:nvPr>
            <p:ph type="sldNum" sz="quarter" idx="12"/>
          </p:nvPr>
        </p:nvSpPr>
        <p:spPr/>
        <p:txBody>
          <a:bodyPr/>
          <a:lstStyle/>
          <a:p>
            <a:fld id="{B7E7695C-FCF1-4AA0-9B93-7941FED13DC4}" type="slidenum">
              <a:rPr lang="en-US" smtClean="0"/>
              <a:t>4</a:t>
            </a:fld>
            <a:endParaRPr lang="en-US"/>
          </a:p>
        </p:txBody>
      </p:sp>
      <p:graphicFrame>
        <p:nvGraphicFramePr>
          <p:cNvPr id="7" name="Table 6">
            <a:extLst>
              <a:ext uri="{FF2B5EF4-FFF2-40B4-BE49-F238E27FC236}">
                <a16:creationId xmlns:a16="http://schemas.microsoft.com/office/drawing/2014/main" id="{2B6B850B-51CB-40E5-8C79-9D77311F99AE}"/>
              </a:ext>
            </a:extLst>
          </p:cNvPr>
          <p:cNvGraphicFramePr>
            <a:graphicFrameLocks noGrp="1"/>
          </p:cNvGraphicFramePr>
          <p:nvPr>
            <p:extLst>
              <p:ext uri="{D42A27DB-BD31-4B8C-83A1-F6EECF244321}">
                <p14:modId xmlns:p14="http://schemas.microsoft.com/office/powerpoint/2010/main" val="3881724643"/>
              </p:ext>
            </p:extLst>
          </p:nvPr>
        </p:nvGraphicFramePr>
        <p:xfrm>
          <a:off x="536895" y="1193390"/>
          <a:ext cx="11048302" cy="3395388"/>
        </p:xfrm>
        <a:graphic>
          <a:graphicData uri="http://schemas.openxmlformats.org/drawingml/2006/table">
            <a:tbl>
              <a:tblPr firstRow="1" bandRow="1">
                <a:tableStyleId>{5C22544A-7EE6-4342-B048-85BDC9FD1C3A}</a:tableStyleId>
              </a:tblPr>
              <a:tblGrid>
                <a:gridCol w="1057013">
                  <a:extLst>
                    <a:ext uri="{9D8B030D-6E8A-4147-A177-3AD203B41FA5}">
                      <a16:colId xmlns:a16="http://schemas.microsoft.com/office/drawing/2014/main" val="1168470199"/>
                    </a:ext>
                  </a:extLst>
                </a:gridCol>
                <a:gridCol w="3189163">
                  <a:extLst>
                    <a:ext uri="{9D8B030D-6E8A-4147-A177-3AD203B41FA5}">
                      <a16:colId xmlns:a16="http://schemas.microsoft.com/office/drawing/2014/main" val="1113959759"/>
                    </a:ext>
                  </a:extLst>
                </a:gridCol>
                <a:gridCol w="3267082">
                  <a:extLst>
                    <a:ext uri="{9D8B030D-6E8A-4147-A177-3AD203B41FA5}">
                      <a16:colId xmlns:a16="http://schemas.microsoft.com/office/drawing/2014/main" val="3518786606"/>
                    </a:ext>
                  </a:extLst>
                </a:gridCol>
                <a:gridCol w="3535044">
                  <a:extLst>
                    <a:ext uri="{9D8B030D-6E8A-4147-A177-3AD203B41FA5}">
                      <a16:colId xmlns:a16="http://schemas.microsoft.com/office/drawing/2014/main" val="776953251"/>
                    </a:ext>
                  </a:extLst>
                </a:gridCol>
              </a:tblGrid>
              <a:tr h="239896">
                <a:tc rowSpan="2">
                  <a:txBody>
                    <a:bodyPr/>
                    <a:lstStyle/>
                    <a:p>
                      <a:endParaRPr lang="en-US" sz="1200" dirty="0"/>
                    </a:p>
                  </a:txBody>
                  <a:tcPr/>
                </a:tc>
                <a:tc rowSpan="2">
                  <a:txBody>
                    <a:bodyPr/>
                    <a:lstStyle/>
                    <a:p>
                      <a:pPr algn="ctr"/>
                      <a:r>
                        <a:rPr lang="en-US" sz="1200" dirty="0"/>
                        <a:t>ORION AD</a:t>
                      </a:r>
                    </a:p>
                  </a:txBody>
                  <a:tcPr/>
                </a:tc>
                <a:tc gridSpan="2">
                  <a:txBody>
                    <a:bodyPr/>
                    <a:lstStyle/>
                    <a:p>
                      <a:pPr algn="ctr"/>
                      <a:r>
                        <a:rPr lang="en-US" sz="1200" dirty="0"/>
                        <a:t>ORION AD Beta</a:t>
                      </a:r>
                    </a:p>
                  </a:txBody>
                  <a:tcPr/>
                </a:tc>
                <a:tc hMerge="1">
                  <a:txBody>
                    <a:bodyPr/>
                    <a:lstStyle/>
                    <a:p>
                      <a:endParaRPr lang="en-US"/>
                    </a:p>
                  </a:txBody>
                  <a:tcPr/>
                </a:tc>
                <a:extLst>
                  <a:ext uri="{0D108BD9-81ED-4DB2-BD59-A6C34878D82A}">
                    <a16:rowId xmlns:a16="http://schemas.microsoft.com/office/drawing/2014/main" val="2795760796"/>
                  </a:ext>
                </a:extLst>
              </a:tr>
              <a:tr h="239896">
                <a:tc vMerge="1">
                  <a:txBody>
                    <a:bodyPr/>
                    <a:lstStyle/>
                    <a:p>
                      <a:endParaRPr lang="en-US"/>
                    </a:p>
                  </a:txBody>
                  <a:tcPr/>
                </a:tc>
                <a:tc vMerge="1">
                  <a:txBody>
                    <a:bodyPr/>
                    <a:lstStyle/>
                    <a:p>
                      <a:endParaRPr lang="en-US"/>
                    </a:p>
                  </a:txBody>
                  <a:tcPr/>
                </a:tc>
                <a:tc>
                  <a:txBody>
                    <a:bodyPr/>
                    <a:lstStyle/>
                    <a:p>
                      <a:pPr marL="0" algn="ctr" defTabSz="914400" rtl="0" eaLnBrk="1" latinLnBrk="0" hangingPunct="1"/>
                      <a:r>
                        <a:rPr lang="en-US" sz="1200" b="1" kern="1200" dirty="0">
                          <a:solidFill>
                            <a:schemeClr val="lt1"/>
                          </a:solidFill>
                          <a:latin typeface="+mn-lt"/>
                          <a:ea typeface="+mn-ea"/>
                          <a:cs typeface="+mn-cs"/>
                        </a:rPr>
                        <a:t>RDA AD</a:t>
                      </a:r>
                    </a:p>
                  </a:txBody>
                  <a:tcPr>
                    <a:solidFill>
                      <a:srgbClr val="0077C8"/>
                    </a:solidFill>
                  </a:tcPr>
                </a:tc>
                <a:tc>
                  <a:txBody>
                    <a:bodyPr/>
                    <a:lstStyle/>
                    <a:p>
                      <a:pPr algn="ctr"/>
                      <a:r>
                        <a:rPr lang="en-US" sz="1200" b="1" kern="1200" dirty="0">
                          <a:solidFill>
                            <a:schemeClr val="lt1"/>
                          </a:solidFill>
                          <a:latin typeface="+mn-lt"/>
                          <a:ea typeface="+mn-ea"/>
                          <a:cs typeface="+mn-cs"/>
                        </a:rPr>
                        <a:t>PEE AD</a:t>
                      </a:r>
                      <a:endParaRPr lang="en-US" dirty="0"/>
                    </a:p>
                  </a:txBody>
                  <a:tcPr>
                    <a:solidFill>
                      <a:srgbClr val="0077C8"/>
                    </a:solidFill>
                  </a:tcPr>
                </a:tc>
                <a:extLst>
                  <a:ext uri="{0D108BD9-81ED-4DB2-BD59-A6C34878D82A}">
                    <a16:rowId xmlns:a16="http://schemas.microsoft.com/office/drawing/2014/main" val="316614045"/>
                  </a:ext>
                </a:extLst>
              </a:tr>
              <a:tr h="399826">
                <a:tc rowSpan="5">
                  <a:txBody>
                    <a:bodyPr/>
                    <a:lstStyle/>
                    <a:p>
                      <a:pPr algn="ctr"/>
                      <a:r>
                        <a:rPr lang="en-US" sz="1200" b="1" dirty="0"/>
                        <a:t>Triggering rule</a:t>
                      </a:r>
                    </a:p>
                  </a:txBody>
                  <a:tcPr/>
                </a:tc>
                <a:tc>
                  <a:txBody>
                    <a:bodyPr/>
                    <a:lstStyle/>
                    <a:p>
                      <a:r>
                        <a:rPr lang="en-US" sz="1200" dirty="0"/>
                        <a:t>Real-time</a:t>
                      </a:r>
                    </a:p>
                    <a:p>
                      <a:endParaRPr lang="en-US" sz="1200" dirty="0"/>
                    </a:p>
                  </a:txBody>
                  <a:tcPr/>
                </a:tc>
                <a:tc>
                  <a:txBody>
                    <a:bodyPr/>
                    <a:lstStyle/>
                    <a:p>
                      <a:r>
                        <a:rPr lang="en-US" sz="1200" dirty="0"/>
                        <a:t>scheduled daily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scheduled daily</a:t>
                      </a:r>
                    </a:p>
                  </a:txBody>
                  <a:tcPr/>
                </a:tc>
                <a:extLst>
                  <a:ext uri="{0D108BD9-81ED-4DB2-BD59-A6C34878D82A}">
                    <a16:rowId xmlns:a16="http://schemas.microsoft.com/office/drawing/2014/main" val="1052690262"/>
                  </a:ext>
                </a:extLst>
              </a:tr>
              <a:tr h="559757">
                <a:tc vMerge="1">
                  <a:txBody>
                    <a:bodyPr/>
                    <a:lstStyle/>
                    <a:p>
                      <a:endParaRPr lang="en-US"/>
                    </a:p>
                  </a:txBody>
                  <a:tcPr/>
                </a:tc>
                <a:tc>
                  <a:txBody>
                    <a:bodyPr/>
                    <a:lstStyle/>
                    <a:p>
                      <a:pPr marL="0" lvl="1" algn="l" defTabSz="914400" rtl="0" eaLnBrk="1" latinLnBrk="0" hangingPunct="1"/>
                      <a:r>
                        <a:rPr lang="en-US" sz="1200" kern="1200" dirty="0">
                          <a:solidFill>
                            <a:schemeClr val="dk1"/>
                          </a:solidFill>
                          <a:latin typeface="+mn-lt"/>
                          <a:ea typeface="+mn-ea"/>
                          <a:cs typeface="+mn-cs"/>
                        </a:rPr>
                        <a:t>1. Chart has minimum 2 OOC points and 2 good points in same chart type for 30 </a:t>
                      </a:r>
                      <a:r>
                        <a:rPr lang="en-US" sz="1200" u="sng" kern="1200" dirty="0">
                          <a:solidFill>
                            <a:schemeClr val="dk1"/>
                          </a:solidFill>
                          <a:latin typeface="+mn-lt"/>
                          <a:ea typeface="+mn-ea"/>
                          <a:cs typeface="+mn-cs"/>
                        </a:rPr>
                        <a:t>points.</a:t>
                      </a:r>
                    </a:p>
                  </a:txBody>
                  <a:tcPr/>
                </a:tc>
                <a:tc>
                  <a:txBody>
                    <a:bodyPr/>
                    <a:lstStyle/>
                    <a:p>
                      <a:pPr marL="0" lvl="1" algn="l" defTabSz="914400" rtl="0" eaLnBrk="1" latinLnBrk="0" hangingPunct="1"/>
                      <a:r>
                        <a:rPr lang="en-US" sz="1200" kern="1200" dirty="0">
                          <a:solidFill>
                            <a:schemeClr val="dk1"/>
                          </a:solidFill>
                          <a:latin typeface="+mn-lt"/>
                          <a:ea typeface="+mn-ea"/>
                          <a:cs typeface="+mn-cs"/>
                        </a:rPr>
                        <a:t>1. Chart has minimum 2 OOC points and 2 good points in same chart type for last 30 </a:t>
                      </a:r>
                      <a:r>
                        <a:rPr lang="en-US" sz="1200" u="sng" kern="1200" dirty="0">
                          <a:solidFill>
                            <a:schemeClr val="dk1"/>
                          </a:solidFill>
                          <a:latin typeface="+mn-lt"/>
                          <a:ea typeface="+mn-ea"/>
                          <a:cs typeface="+mn-cs"/>
                        </a:rPr>
                        <a:t>days</a:t>
                      </a:r>
                      <a:r>
                        <a:rPr lang="en-US" sz="1200" kern="1200" dirty="0">
                          <a:solidFill>
                            <a:schemeClr val="dk1"/>
                          </a:solidFill>
                          <a:latin typeface="+mn-lt"/>
                          <a:ea typeface="+mn-ea"/>
                          <a:cs typeface="+mn-cs"/>
                        </a:rPr>
                        <a:t>.</a:t>
                      </a:r>
                    </a:p>
                  </a:txBody>
                  <a:tcPr/>
                </a:tc>
                <a:tc>
                  <a:txBody>
                    <a:bodyPr/>
                    <a:lstStyle/>
                    <a:p>
                      <a:pPr marL="0" lvl="1" algn="l" defTabSz="914400" rtl="0" eaLnBrk="1" latinLnBrk="0" hangingPunct="1"/>
                      <a:r>
                        <a:rPr lang="en-US" sz="1200" kern="1200" dirty="0">
                          <a:solidFill>
                            <a:schemeClr val="dk1"/>
                          </a:solidFill>
                          <a:latin typeface="+mn-lt"/>
                          <a:ea typeface="+mn-ea"/>
                          <a:cs typeface="+mn-cs"/>
                        </a:rPr>
                        <a:t>1. Chart has minimum 2 OOC points and 2 good points in same chart type for last 30 </a:t>
                      </a:r>
                      <a:r>
                        <a:rPr lang="en-US" sz="1200" u="sng" kern="1200" dirty="0">
                          <a:solidFill>
                            <a:schemeClr val="dk1"/>
                          </a:solidFill>
                          <a:latin typeface="+mn-lt"/>
                          <a:ea typeface="+mn-ea"/>
                          <a:cs typeface="+mn-cs"/>
                        </a:rPr>
                        <a:t>days</a:t>
                      </a:r>
                      <a:r>
                        <a:rPr lang="en-US" sz="1200" kern="1200" dirty="0">
                          <a:solidFill>
                            <a:schemeClr val="dk1"/>
                          </a:solidFill>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dk1"/>
                        </a:solidFill>
                        <a:latin typeface="+mn-lt"/>
                        <a:ea typeface="+mn-ea"/>
                        <a:cs typeface="+mn-cs"/>
                      </a:endParaRPr>
                    </a:p>
                  </a:txBody>
                  <a:tcPr/>
                </a:tc>
                <a:extLst>
                  <a:ext uri="{0D108BD9-81ED-4DB2-BD59-A6C34878D82A}">
                    <a16:rowId xmlns:a16="http://schemas.microsoft.com/office/drawing/2014/main" val="4098876486"/>
                  </a:ext>
                </a:extLst>
              </a:tr>
              <a:tr h="399826">
                <a:tc vMerge="1">
                  <a:txBody>
                    <a:bodyPr/>
                    <a:lstStyle/>
                    <a:p>
                      <a:endParaRPr lang="en-US"/>
                    </a:p>
                  </a:txBody>
                  <a:tcPr/>
                </a:tc>
                <a:tc>
                  <a:txBody>
                    <a:bodyPr/>
                    <a:lstStyle/>
                    <a:p>
                      <a:r>
                        <a:rPr lang="en-US" sz="1200" kern="1200" dirty="0">
                          <a:solidFill>
                            <a:schemeClr val="dk1"/>
                          </a:solidFill>
                          <a:latin typeface="+mn-lt"/>
                          <a:ea typeface="+mn-ea"/>
                          <a:cs typeface="+mn-cs"/>
                        </a:rPr>
                        <a:t>2. Chart types are mean, sigma, range and </a:t>
                      </a:r>
                      <a:r>
                        <a:rPr lang="en-US" sz="1200" kern="1200" dirty="0" err="1">
                          <a:solidFill>
                            <a:schemeClr val="dk1"/>
                          </a:solidFill>
                          <a:latin typeface="+mn-lt"/>
                          <a:ea typeface="+mn-ea"/>
                          <a:cs typeface="+mn-cs"/>
                        </a:rPr>
                        <a:t>ewma</a:t>
                      </a:r>
                      <a:r>
                        <a:rPr lang="en-US" sz="1200" kern="1200" dirty="0">
                          <a:solidFill>
                            <a:schemeClr val="dk1"/>
                          </a:solidFill>
                          <a:latin typeface="+mn-lt"/>
                          <a:ea typeface="+mn-ea"/>
                          <a:cs typeface="+mn-cs"/>
                        </a:rPr>
                        <a:t>-mean. </a:t>
                      </a:r>
                      <a:endParaRPr lang="en-US" dirty="0"/>
                    </a:p>
                  </a:txBody>
                  <a:tcPr/>
                </a:tc>
                <a:tc>
                  <a:txBody>
                    <a:bodyPr/>
                    <a:lstStyle/>
                    <a:p>
                      <a:r>
                        <a:rPr lang="en-US" sz="1200" kern="1200" dirty="0">
                          <a:solidFill>
                            <a:schemeClr val="dk1"/>
                          </a:solidFill>
                          <a:latin typeface="+mn-lt"/>
                          <a:ea typeface="+mn-ea"/>
                          <a:cs typeface="+mn-cs"/>
                        </a:rPr>
                        <a:t>2. Chart types are mean, sigma, range and </a:t>
                      </a:r>
                      <a:r>
                        <a:rPr lang="en-US" sz="1200" kern="1200" dirty="0" err="1">
                          <a:solidFill>
                            <a:schemeClr val="dk1"/>
                          </a:solidFill>
                          <a:latin typeface="+mn-lt"/>
                          <a:ea typeface="+mn-ea"/>
                          <a:cs typeface="+mn-cs"/>
                        </a:rPr>
                        <a:t>ewma</a:t>
                      </a:r>
                      <a:r>
                        <a:rPr lang="en-US" sz="1200" kern="1200" dirty="0">
                          <a:solidFill>
                            <a:schemeClr val="dk1"/>
                          </a:solidFill>
                          <a:latin typeface="+mn-lt"/>
                          <a:ea typeface="+mn-ea"/>
                          <a:cs typeface="+mn-cs"/>
                        </a:rPr>
                        <a:t>-mean.</a:t>
                      </a:r>
                      <a:endParaRPr lang="en-US" dirty="0"/>
                    </a:p>
                  </a:txBody>
                  <a:tcPr/>
                </a:tc>
                <a:tc>
                  <a:txBody>
                    <a:bodyPr/>
                    <a:lstStyle/>
                    <a:p>
                      <a:pPr marL="0" lvl="1" algn="l" defTabSz="914400" rtl="0" eaLnBrk="1" latinLnBrk="0" hangingPunct="1"/>
                      <a:r>
                        <a:rPr lang="en-US" sz="1200" kern="1200" dirty="0">
                          <a:solidFill>
                            <a:schemeClr val="dk1"/>
                          </a:solidFill>
                          <a:latin typeface="+mn-lt"/>
                          <a:ea typeface="+mn-ea"/>
                          <a:cs typeface="+mn-cs"/>
                        </a:rPr>
                        <a:t>2. Chart types are mean, sigma, range and </a:t>
                      </a:r>
                      <a:r>
                        <a:rPr lang="en-US" sz="1200" kern="1200" dirty="0" err="1">
                          <a:solidFill>
                            <a:schemeClr val="dk1"/>
                          </a:solidFill>
                          <a:latin typeface="+mn-lt"/>
                          <a:ea typeface="+mn-ea"/>
                          <a:cs typeface="+mn-cs"/>
                        </a:rPr>
                        <a:t>ewma</a:t>
                      </a:r>
                      <a:r>
                        <a:rPr lang="en-US" sz="1200" kern="1200" dirty="0">
                          <a:solidFill>
                            <a:schemeClr val="dk1"/>
                          </a:solidFill>
                          <a:latin typeface="+mn-lt"/>
                          <a:ea typeface="+mn-ea"/>
                          <a:cs typeface="+mn-cs"/>
                        </a:rPr>
                        <a:t>-mean. </a:t>
                      </a:r>
                    </a:p>
                  </a:txBody>
                  <a:tcPr/>
                </a:tc>
                <a:extLst>
                  <a:ext uri="{0D108BD9-81ED-4DB2-BD59-A6C34878D82A}">
                    <a16:rowId xmlns:a16="http://schemas.microsoft.com/office/drawing/2014/main" val="3456096064"/>
                  </a:ext>
                </a:extLst>
              </a:tr>
              <a:tr h="763762">
                <a:tc vMerge="1">
                  <a:txBody>
                    <a:bodyPr/>
                    <a:lstStyle/>
                    <a:p>
                      <a:endParaRPr lang="en-US"/>
                    </a:p>
                  </a:txBody>
                  <a:tcPr/>
                </a:tc>
                <a:tc>
                  <a:txBody>
                    <a:bodyPr/>
                    <a:lstStyle/>
                    <a:p>
                      <a:r>
                        <a:rPr lang="en-US" sz="1200" kern="1200" dirty="0">
                          <a:solidFill>
                            <a:schemeClr val="dk1"/>
                          </a:solidFill>
                          <a:latin typeface="+mn-lt"/>
                          <a:ea typeface="+mn-ea"/>
                          <a:cs typeface="+mn-cs"/>
                        </a:rPr>
                        <a:t>3. Analyzed base on the chart type sequence: mean&gt;sigma&gt;range&gt;</a:t>
                      </a:r>
                      <a:r>
                        <a:rPr lang="en-US" sz="1200" kern="1200" dirty="0" err="1">
                          <a:solidFill>
                            <a:schemeClr val="dk1"/>
                          </a:solidFill>
                          <a:latin typeface="+mn-lt"/>
                          <a:ea typeface="+mn-ea"/>
                          <a:cs typeface="+mn-cs"/>
                        </a:rPr>
                        <a:t>ewma</a:t>
                      </a:r>
                      <a:r>
                        <a:rPr lang="en-US" sz="1200" kern="1200" dirty="0">
                          <a:solidFill>
                            <a:schemeClr val="dk1"/>
                          </a:solidFill>
                          <a:latin typeface="+mn-lt"/>
                          <a:ea typeface="+mn-ea"/>
                          <a:cs typeface="+mn-cs"/>
                        </a:rPr>
                        <a:t>-mean.</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3. For multiple chart type highlighted in the Chronic OOC chart list, the chart type with most OOC points will be analyzed by AD.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3. For multiple chart type highlighted in the Chronic OOC chart list, the chart type with most OOC points will be analyzed by AD. [1]</a:t>
                      </a:r>
                    </a:p>
                  </a:txBody>
                  <a:tcPr/>
                </a:tc>
                <a:extLst>
                  <a:ext uri="{0D108BD9-81ED-4DB2-BD59-A6C34878D82A}">
                    <a16:rowId xmlns:a16="http://schemas.microsoft.com/office/drawing/2014/main" val="2362056164"/>
                  </a:ext>
                </a:extLst>
              </a:tr>
              <a:tr h="528506">
                <a:tc vMerge="1">
                  <a:txBody>
                    <a:bodyPr/>
                    <a:lstStyle/>
                    <a:p>
                      <a:endParaRPr lang="en-US"/>
                    </a:p>
                  </a:txBody>
                  <a:tcPr/>
                </a:tc>
                <a:tc>
                  <a:txBody>
                    <a:bodyPr/>
                    <a:lstStyle/>
                    <a:p>
                      <a:r>
                        <a:rPr lang="en-US" sz="1200" dirty="0"/>
                        <a:t>4. Trigger by per </a:t>
                      </a:r>
                      <a:r>
                        <a:rPr lang="en-US" sz="1200" dirty="0" err="1"/>
                        <a:t>eCAP</a:t>
                      </a:r>
                      <a:r>
                        <a:rPr lang="en-US" sz="1200" dirty="0"/>
                        <a:t> and also need to satisfy rule 1 above.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4. Check whether there are at least 2 OOC points within 3 days.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4. use Chronic OOC chart list from SPC team. </a:t>
                      </a:r>
                    </a:p>
                  </a:txBody>
                  <a:tcPr/>
                </a:tc>
                <a:extLst>
                  <a:ext uri="{0D108BD9-81ED-4DB2-BD59-A6C34878D82A}">
                    <a16:rowId xmlns:a16="http://schemas.microsoft.com/office/drawing/2014/main" val="4138286755"/>
                  </a:ext>
                </a:extLst>
              </a:tr>
            </a:tbl>
          </a:graphicData>
        </a:graphic>
      </p:graphicFrame>
      <p:sp>
        <p:nvSpPr>
          <p:cNvPr id="5" name="TextBox 4">
            <a:extLst>
              <a:ext uri="{FF2B5EF4-FFF2-40B4-BE49-F238E27FC236}">
                <a16:creationId xmlns:a16="http://schemas.microsoft.com/office/drawing/2014/main" id="{F2B81C65-6046-4473-9B44-618DC98459A3}"/>
              </a:ext>
            </a:extLst>
          </p:cNvPr>
          <p:cNvSpPr txBox="1"/>
          <p:nvPr/>
        </p:nvSpPr>
        <p:spPr>
          <a:xfrm>
            <a:off x="536895" y="4669394"/>
            <a:ext cx="11048302" cy="861774"/>
          </a:xfrm>
          <a:prstGeom prst="rect">
            <a:avLst/>
          </a:prstGeom>
          <a:noFill/>
        </p:spPr>
        <p:txBody>
          <a:bodyPr wrap="square" rtlCol="0">
            <a:spAutoFit/>
          </a:bodyPr>
          <a:lstStyle/>
          <a:p>
            <a:r>
              <a:rPr lang="en-US" sz="1400" dirty="0"/>
              <a:t>Reference:</a:t>
            </a:r>
          </a:p>
          <a:p>
            <a:r>
              <a:rPr lang="en-US" sz="1200" dirty="0"/>
              <a:t>[1] </a:t>
            </a:r>
            <a:r>
              <a:rPr lang="en-US" sz="1200" dirty="0">
                <a:solidFill>
                  <a:schemeClr val="dk1"/>
                </a:solidFill>
              </a:rPr>
              <a:t>e.g. one chart was highlighted both in chart type ‘mean’ and ‘sigma’ and the assumption is the chart got more OOC points in ‘mean’ than ‘sigma’, AD will only trigger analysis for chart type ‘mean’.</a:t>
            </a:r>
          </a:p>
          <a:p>
            <a:endParaRPr lang="en-US" sz="1200" dirty="0"/>
          </a:p>
        </p:txBody>
      </p:sp>
    </p:spTree>
    <p:extLst>
      <p:ext uri="{BB962C8B-B14F-4D97-AF65-F5344CB8AC3E}">
        <p14:creationId xmlns:p14="http://schemas.microsoft.com/office/powerpoint/2010/main" val="3495770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7E082-AF63-49AF-B14D-A7B4A2426771}"/>
              </a:ext>
            </a:extLst>
          </p:cNvPr>
          <p:cNvSpPr>
            <a:spLocks noGrp="1"/>
          </p:cNvSpPr>
          <p:nvPr>
            <p:ph type="title"/>
          </p:nvPr>
        </p:nvSpPr>
        <p:spPr/>
        <p:txBody>
          <a:bodyPr/>
          <a:lstStyle/>
          <a:p>
            <a:r>
              <a:rPr lang="en-US" dirty="0"/>
              <a:t>Comparison 2 - Data source</a:t>
            </a:r>
          </a:p>
        </p:txBody>
      </p:sp>
      <p:sp>
        <p:nvSpPr>
          <p:cNvPr id="3" name="Footer Placeholder 2">
            <a:extLst>
              <a:ext uri="{FF2B5EF4-FFF2-40B4-BE49-F238E27FC236}">
                <a16:creationId xmlns:a16="http://schemas.microsoft.com/office/drawing/2014/main" id="{1CCDEA6E-75DC-41A0-A0C1-73A5D0368465}"/>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5942417C-D8C2-4EF7-8417-BD8E61E22D20}"/>
              </a:ext>
            </a:extLst>
          </p:cNvPr>
          <p:cNvSpPr>
            <a:spLocks noGrp="1"/>
          </p:cNvSpPr>
          <p:nvPr>
            <p:ph type="sldNum" sz="quarter" idx="12"/>
          </p:nvPr>
        </p:nvSpPr>
        <p:spPr/>
        <p:txBody>
          <a:bodyPr/>
          <a:lstStyle/>
          <a:p>
            <a:fld id="{B7E7695C-FCF1-4AA0-9B93-7941FED13DC4}" type="slidenum">
              <a:rPr lang="en-US" smtClean="0"/>
              <a:t>5</a:t>
            </a:fld>
            <a:endParaRPr lang="en-US"/>
          </a:p>
        </p:txBody>
      </p:sp>
      <p:graphicFrame>
        <p:nvGraphicFramePr>
          <p:cNvPr id="8" name="Table 7">
            <a:extLst>
              <a:ext uri="{FF2B5EF4-FFF2-40B4-BE49-F238E27FC236}">
                <a16:creationId xmlns:a16="http://schemas.microsoft.com/office/drawing/2014/main" id="{B4A5A3A9-EB15-4537-B7F1-48966611032E}"/>
              </a:ext>
            </a:extLst>
          </p:cNvPr>
          <p:cNvGraphicFramePr>
            <a:graphicFrameLocks noGrp="1"/>
          </p:cNvGraphicFramePr>
          <p:nvPr>
            <p:extLst>
              <p:ext uri="{D42A27DB-BD31-4B8C-83A1-F6EECF244321}">
                <p14:modId xmlns:p14="http://schemas.microsoft.com/office/powerpoint/2010/main" val="2174210724"/>
              </p:ext>
            </p:extLst>
          </p:nvPr>
        </p:nvGraphicFramePr>
        <p:xfrm>
          <a:off x="838199" y="1155442"/>
          <a:ext cx="10287001" cy="2185090"/>
        </p:xfrm>
        <a:graphic>
          <a:graphicData uri="http://schemas.openxmlformats.org/drawingml/2006/table">
            <a:tbl>
              <a:tblPr firstRow="1" bandRow="1">
                <a:tableStyleId>{5C22544A-7EE6-4342-B048-85BDC9FD1C3A}</a:tableStyleId>
              </a:tblPr>
              <a:tblGrid>
                <a:gridCol w="732353">
                  <a:extLst>
                    <a:ext uri="{9D8B030D-6E8A-4147-A177-3AD203B41FA5}">
                      <a16:colId xmlns:a16="http://schemas.microsoft.com/office/drawing/2014/main" val="3942132796"/>
                    </a:ext>
                  </a:extLst>
                </a:gridCol>
                <a:gridCol w="3030021">
                  <a:extLst>
                    <a:ext uri="{9D8B030D-6E8A-4147-A177-3AD203B41FA5}">
                      <a16:colId xmlns:a16="http://schemas.microsoft.com/office/drawing/2014/main" val="688124869"/>
                    </a:ext>
                  </a:extLst>
                </a:gridCol>
                <a:gridCol w="1544773">
                  <a:extLst>
                    <a:ext uri="{9D8B030D-6E8A-4147-A177-3AD203B41FA5}">
                      <a16:colId xmlns:a16="http://schemas.microsoft.com/office/drawing/2014/main" val="1740042791"/>
                    </a:ext>
                  </a:extLst>
                </a:gridCol>
                <a:gridCol w="2645791">
                  <a:extLst>
                    <a:ext uri="{9D8B030D-6E8A-4147-A177-3AD203B41FA5}">
                      <a16:colId xmlns:a16="http://schemas.microsoft.com/office/drawing/2014/main" val="2170587584"/>
                    </a:ext>
                  </a:extLst>
                </a:gridCol>
                <a:gridCol w="2334063">
                  <a:extLst>
                    <a:ext uri="{9D8B030D-6E8A-4147-A177-3AD203B41FA5}">
                      <a16:colId xmlns:a16="http://schemas.microsoft.com/office/drawing/2014/main" val="3898701042"/>
                    </a:ext>
                  </a:extLst>
                </a:gridCol>
              </a:tblGrid>
              <a:tr h="238402">
                <a:tc rowSpan="2" gridSpan="2">
                  <a:txBody>
                    <a:bodyPr/>
                    <a:lstStyle/>
                    <a:p>
                      <a:endParaRPr lang="en-US" sz="1100" dirty="0"/>
                    </a:p>
                  </a:txBody>
                  <a:tcPr/>
                </a:tc>
                <a:tc rowSpan="2" hMerge="1">
                  <a:txBody>
                    <a:bodyPr/>
                    <a:lstStyle/>
                    <a:p>
                      <a:endParaRPr lang="en-US"/>
                    </a:p>
                  </a:txBody>
                  <a:tcPr/>
                </a:tc>
                <a:tc rowSpan="2">
                  <a:txBody>
                    <a:bodyPr/>
                    <a:lstStyle/>
                    <a:p>
                      <a:pPr algn="ctr"/>
                      <a:r>
                        <a:rPr lang="en-US" sz="1100" dirty="0"/>
                        <a:t>ORION AD</a:t>
                      </a:r>
                    </a:p>
                  </a:txBody>
                  <a:tcPr/>
                </a:tc>
                <a:tc gridSpan="2">
                  <a:txBody>
                    <a:bodyPr/>
                    <a:lstStyle/>
                    <a:p>
                      <a:pPr algn="ctr"/>
                      <a:r>
                        <a:rPr lang="en-US" sz="1100" dirty="0"/>
                        <a:t>ORION AD Beta</a:t>
                      </a:r>
                    </a:p>
                  </a:txBody>
                  <a:tcPr/>
                </a:tc>
                <a:tc hMerge="1">
                  <a:txBody>
                    <a:bodyPr/>
                    <a:lstStyle/>
                    <a:p>
                      <a:endParaRPr lang="en-US"/>
                    </a:p>
                  </a:txBody>
                  <a:tcPr/>
                </a:tc>
                <a:extLst>
                  <a:ext uri="{0D108BD9-81ED-4DB2-BD59-A6C34878D82A}">
                    <a16:rowId xmlns:a16="http://schemas.microsoft.com/office/drawing/2014/main" val="25126070"/>
                  </a:ext>
                </a:extLst>
              </a:tr>
              <a:tr h="238402">
                <a:tc gridSpan="2" vMerge="1">
                  <a:txBody>
                    <a:bodyPr/>
                    <a:lstStyle/>
                    <a:p>
                      <a:endParaRPr lang="en-US"/>
                    </a:p>
                  </a:txBody>
                  <a:tcPr/>
                </a:tc>
                <a:tc hMerge="1" vMerge="1">
                  <a:txBody>
                    <a:bodyPr/>
                    <a:lstStyle/>
                    <a:p>
                      <a:endParaRPr lang="en-US"/>
                    </a:p>
                  </a:txBody>
                  <a:tcPr/>
                </a:tc>
                <a:tc vMerge="1">
                  <a:txBody>
                    <a:bodyPr/>
                    <a:lstStyle/>
                    <a:p>
                      <a:endParaRPr lang="en-US"/>
                    </a:p>
                  </a:txBody>
                  <a:tcPr/>
                </a:tc>
                <a:tc>
                  <a:txBody>
                    <a:bodyPr/>
                    <a:lstStyle/>
                    <a:p>
                      <a:pPr marL="0" algn="ctr" defTabSz="914400" rtl="0" eaLnBrk="1" latinLnBrk="0" hangingPunct="1"/>
                      <a:r>
                        <a:rPr lang="en-US" sz="1100" b="1" kern="1200" dirty="0">
                          <a:solidFill>
                            <a:schemeClr val="lt1"/>
                          </a:solidFill>
                          <a:latin typeface="+mn-lt"/>
                          <a:ea typeface="+mn-ea"/>
                          <a:cs typeface="+mn-cs"/>
                        </a:rPr>
                        <a:t>RDA AD</a:t>
                      </a:r>
                    </a:p>
                  </a:txBody>
                  <a:tcPr>
                    <a:solidFill>
                      <a:srgbClr val="0077C8"/>
                    </a:solidFill>
                  </a:tcPr>
                </a:tc>
                <a:tc>
                  <a:txBody>
                    <a:bodyPr/>
                    <a:lstStyle/>
                    <a:p>
                      <a:pPr algn="ctr"/>
                      <a:r>
                        <a:rPr lang="en-US" sz="1100" b="1" kern="1200" dirty="0">
                          <a:solidFill>
                            <a:schemeClr val="lt1"/>
                          </a:solidFill>
                          <a:latin typeface="+mn-lt"/>
                          <a:ea typeface="+mn-ea"/>
                          <a:cs typeface="+mn-cs"/>
                        </a:rPr>
                        <a:t>PEE AD</a:t>
                      </a:r>
                      <a:endParaRPr lang="en-US" sz="1100" dirty="0"/>
                    </a:p>
                  </a:txBody>
                  <a:tcPr>
                    <a:solidFill>
                      <a:srgbClr val="0077C8"/>
                    </a:solidFill>
                  </a:tcPr>
                </a:tc>
                <a:extLst>
                  <a:ext uri="{0D108BD9-81ED-4DB2-BD59-A6C34878D82A}">
                    <a16:rowId xmlns:a16="http://schemas.microsoft.com/office/drawing/2014/main" val="2405228501"/>
                  </a:ext>
                </a:extLst>
              </a:tr>
              <a:tr h="590001">
                <a:tc rowSpan="3">
                  <a:txBody>
                    <a:bodyPr/>
                    <a:lstStyle/>
                    <a:p>
                      <a:pPr algn="ctr"/>
                      <a:r>
                        <a:rPr lang="en-US" sz="1100" b="1" dirty="0"/>
                        <a:t>Data source </a:t>
                      </a:r>
                    </a:p>
                  </a:txBody>
                  <a:tcPr/>
                </a:tc>
                <a:tc>
                  <a:txBody>
                    <a:bodyPr/>
                    <a:lstStyle/>
                    <a:p>
                      <a:r>
                        <a:rPr lang="en-US" sz="1100" i="1" dirty="0"/>
                        <a:t>SPACE</a:t>
                      </a:r>
                    </a:p>
                  </a:txBody>
                  <a:tcPr/>
                </a:tc>
                <a:tc>
                  <a:txBody>
                    <a:bodyPr/>
                    <a:lstStyle/>
                    <a:p>
                      <a:r>
                        <a:rPr lang="en-US" sz="1100" dirty="0"/>
                        <a:t>in messages (max 30 points)</a:t>
                      </a:r>
                    </a:p>
                  </a:txBody>
                  <a:tcPr/>
                </a:tc>
                <a:tc gridSpan="2">
                  <a:txBody>
                    <a:bodyPr/>
                    <a:lstStyle/>
                    <a:p>
                      <a:r>
                        <a:rPr lang="en-US" sz="1100" dirty="0"/>
                        <a:t>Hive (latency: ~3h)</a:t>
                      </a:r>
                    </a:p>
                  </a:txBody>
                  <a:tcPr/>
                </a:tc>
                <a:tc hMerge="1">
                  <a:txBody>
                    <a:bodyPr/>
                    <a:lstStyle/>
                    <a:p>
                      <a:endParaRPr lang="en-US"/>
                    </a:p>
                  </a:txBody>
                  <a:tcPr/>
                </a:tc>
                <a:extLst>
                  <a:ext uri="{0D108BD9-81ED-4DB2-BD59-A6C34878D82A}">
                    <a16:rowId xmlns:a16="http://schemas.microsoft.com/office/drawing/2014/main" val="902767914"/>
                  </a:ext>
                </a:extLst>
              </a:tr>
              <a:tr h="604510">
                <a:tc vMerge="1">
                  <a:txBody>
                    <a:bodyPr/>
                    <a:lstStyle/>
                    <a:p>
                      <a:endParaRPr lang="en-US"/>
                    </a:p>
                  </a:txBody>
                  <a:tcPr/>
                </a:tc>
                <a:tc>
                  <a:txBody>
                    <a:bodyPr/>
                    <a:lstStyle/>
                    <a:p>
                      <a:r>
                        <a:rPr lang="en-US" sz="1100" i="1" dirty="0"/>
                        <a:t>Sigma </a:t>
                      </a:r>
                    </a:p>
                  </a:txBody>
                  <a:tcPr/>
                </a:tc>
                <a:tc>
                  <a:txBody>
                    <a:bodyPr/>
                    <a:lstStyle/>
                    <a:p>
                      <a:r>
                        <a:rPr lang="en-US" sz="1100" dirty="0"/>
                        <a:t>streaming cluster, HBase, sigma (data latency: &lt;15 mins)</a:t>
                      </a: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prod cluster, HBase, sigma (data latency: 40mins~1h) </a:t>
                      </a:r>
                    </a:p>
                  </a:txBody>
                  <a:tcPr/>
                </a:tc>
                <a:tc hMerge="1">
                  <a:txBody>
                    <a:bodyPr/>
                    <a:lstStyle/>
                    <a:p>
                      <a:endParaRPr lang="en-US"/>
                    </a:p>
                  </a:txBody>
                  <a:tcPr/>
                </a:tc>
                <a:extLst>
                  <a:ext uri="{0D108BD9-81ED-4DB2-BD59-A6C34878D82A}">
                    <a16:rowId xmlns:a16="http://schemas.microsoft.com/office/drawing/2014/main" val="1183406587"/>
                  </a:ext>
                </a:extLst>
              </a:tr>
              <a:tr h="472419">
                <a:tc vMerge="1">
                  <a:txBody>
                    <a:bodyPr/>
                    <a:lstStyle/>
                    <a:p>
                      <a:endParaRPr lang="en-US"/>
                    </a:p>
                  </a:txBody>
                  <a:tcPr/>
                </a:tc>
                <a:tc>
                  <a:txBody>
                    <a:bodyPr/>
                    <a:lstStyle/>
                    <a:p>
                      <a:r>
                        <a:rPr lang="en-US" sz="1100" i="1" dirty="0"/>
                        <a:t>Teradata</a:t>
                      </a:r>
                    </a:p>
                  </a:txBody>
                  <a:tcPr/>
                </a:tc>
                <a:tc>
                  <a:txBody>
                    <a:bodyPr/>
                    <a:lstStyle/>
                    <a:p>
                      <a:r>
                        <a:rPr lang="en-US" sz="1100" dirty="0"/>
                        <a:t>N/A</a:t>
                      </a: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new datasets SWR/QDR/lot attribute/PM_CM/Test wafer build traveler checking are using Teradata</a:t>
                      </a:r>
                    </a:p>
                  </a:txBody>
                  <a:tcPr/>
                </a:tc>
                <a:tc hMerge="1">
                  <a:txBody>
                    <a:bodyPr/>
                    <a:lstStyle/>
                    <a:p>
                      <a:endParaRPr lang="en-US"/>
                    </a:p>
                  </a:txBody>
                  <a:tcPr/>
                </a:tc>
                <a:extLst>
                  <a:ext uri="{0D108BD9-81ED-4DB2-BD59-A6C34878D82A}">
                    <a16:rowId xmlns:a16="http://schemas.microsoft.com/office/drawing/2014/main" val="1731483404"/>
                  </a:ext>
                </a:extLst>
              </a:tr>
            </a:tbl>
          </a:graphicData>
        </a:graphic>
      </p:graphicFrame>
    </p:spTree>
    <p:extLst>
      <p:ext uri="{BB962C8B-B14F-4D97-AF65-F5344CB8AC3E}">
        <p14:creationId xmlns:p14="http://schemas.microsoft.com/office/powerpoint/2010/main" val="3037648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7E082-AF63-49AF-B14D-A7B4A2426771}"/>
              </a:ext>
            </a:extLst>
          </p:cNvPr>
          <p:cNvSpPr>
            <a:spLocks noGrp="1"/>
          </p:cNvSpPr>
          <p:nvPr>
            <p:ph type="title"/>
          </p:nvPr>
        </p:nvSpPr>
        <p:spPr/>
        <p:txBody>
          <a:bodyPr/>
          <a:lstStyle/>
          <a:p>
            <a:r>
              <a:rPr lang="en-US" dirty="0"/>
              <a:t>Comparison 3 - Feature</a:t>
            </a:r>
          </a:p>
        </p:txBody>
      </p:sp>
      <p:sp>
        <p:nvSpPr>
          <p:cNvPr id="3" name="Footer Placeholder 2">
            <a:extLst>
              <a:ext uri="{FF2B5EF4-FFF2-40B4-BE49-F238E27FC236}">
                <a16:creationId xmlns:a16="http://schemas.microsoft.com/office/drawing/2014/main" id="{1CCDEA6E-75DC-41A0-A0C1-73A5D0368465}"/>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5942417C-D8C2-4EF7-8417-BD8E61E22D20}"/>
              </a:ext>
            </a:extLst>
          </p:cNvPr>
          <p:cNvSpPr>
            <a:spLocks noGrp="1"/>
          </p:cNvSpPr>
          <p:nvPr>
            <p:ph type="sldNum" sz="quarter" idx="12"/>
          </p:nvPr>
        </p:nvSpPr>
        <p:spPr/>
        <p:txBody>
          <a:bodyPr/>
          <a:lstStyle/>
          <a:p>
            <a:fld id="{B7E7695C-FCF1-4AA0-9B93-7941FED13DC4}" type="slidenum">
              <a:rPr lang="en-US" smtClean="0"/>
              <a:t>6</a:t>
            </a:fld>
            <a:endParaRPr lang="en-US"/>
          </a:p>
        </p:txBody>
      </p:sp>
      <p:graphicFrame>
        <p:nvGraphicFramePr>
          <p:cNvPr id="12" name="Table 11">
            <a:extLst>
              <a:ext uri="{FF2B5EF4-FFF2-40B4-BE49-F238E27FC236}">
                <a16:creationId xmlns:a16="http://schemas.microsoft.com/office/drawing/2014/main" id="{E5629309-5B91-465A-BA06-EA3358CFB1C7}"/>
              </a:ext>
            </a:extLst>
          </p:cNvPr>
          <p:cNvGraphicFramePr>
            <a:graphicFrameLocks noGrp="1"/>
          </p:cNvGraphicFramePr>
          <p:nvPr>
            <p:extLst>
              <p:ext uri="{D42A27DB-BD31-4B8C-83A1-F6EECF244321}">
                <p14:modId xmlns:p14="http://schemas.microsoft.com/office/powerpoint/2010/main" val="1440210170"/>
              </p:ext>
            </p:extLst>
          </p:nvPr>
        </p:nvGraphicFramePr>
        <p:xfrm>
          <a:off x="874680" y="1084266"/>
          <a:ext cx="10764870" cy="3853554"/>
        </p:xfrm>
        <a:graphic>
          <a:graphicData uri="http://schemas.openxmlformats.org/drawingml/2006/table">
            <a:tbl>
              <a:tblPr firstRow="1" bandRow="1">
                <a:tableStyleId>{5C22544A-7EE6-4342-B048-85BDC9FD1C3A}</a:tableStyleId>
              </a:tblPr>
              <a:tblGrid>
                <a:gridCol w="732353">
                  <a:extLst>
                    <a:ext uri="{9D8B030D-6E8A-4147-A177-3AD203B41FA5}">
                      <a16:colId xmlns:a16="http://schemas.microsoft.com/office/drawing/2014/main" val="1191233572"/>
                    </a:ext>
                  </a:extLst>
                </a:gridCol>
                <a:gridCol w="3030021">
                  <a:extLst>
                    <a:ext uri="{9D8B030D-6E8A-4147-A177-3AD203B41FA5}">
                      <a16:colId xmlns:a16="http://schemas.microsoft.com/office/drawing/2014/main" val="1824047152"/>
                    </a:ext>
                  </a:extLst>
                </a:gridCol>
                <a:gridCol w="1544773">
                  <a:extLst>
                    <a:ext uri="{9D8B030D-6E8A-4147-A177-3AD203B41FA5}">
                      <a16:colId xmlns:a16="http://schemas.microsoft.com/office/drawing/2014/main" val="4204944173"/>
                    </a:ext>
                  </a:extLst>
                </a:gridCol>
                <a:gridCol w="2645791">
                  <a:extLst>
                    <a:ext uri="{9D8B030D-6E8A-4147-A177-3AD203B41FA5}">
                      <a16:colId xmlns:a16="http://schemas.microsoft.com/office/drawing/2014/main" val="805210524"/>
                    </a:ext>
                  </a:extLst>
                </a:gridCol>
                <a:gridCol w="2811932">
                  <a:extLst>
                    <a:ext uri="{9D8B030D-6E8A-4147-A177-3AD203B41FA5}">
                      <a16:colId xmlns:a16="http://schemas.microsoft.com/office/drawing/2014/main" val="2224374704"/>
                    </a:ext>
                  </a:extLst>
                </a:gridCol>
              </a:tblGrid>
              <a:tr h="238402">
                <a:tc rowSpan="2" gridSpan="2">
                  <a:txBody>
                    <a:bodyPr/>
                    <a:lstStyle/>
                    <a:p>
                      <a:endParaRPr lang="en-US" sz="1100" dirty="0"/>
                    </a:p>
                  </a:txBody>
                  <a:tcPr/>
                </a:tc>
                <a:tc rowSpan="2" hMerge="1">
                  <a:txBody>
                    <a:bodyPr/>
                    <a:lstStyle/>
                    <a:p>
                      <a:endParaRPr lang="en-US"/>
                    </a:p>
                  </a:txBody>
                  <a:tcPr/>
                </a:tc>
                <a:tc rowSpan="2">
                  <a:txBody>
                    <a:bodyPr/>
                    <a:lstStyle/>
                    <a:p>
                      <a:pPr algn="ctr"/>
                      <a:r>
                        <a:rPr lang="en-US" sz="1100" dirty="0"/>
                        <a:t>ORION AD</a:t>
                      </a:r>
                    </a:p>
                  </a:txBody>
                  <a:tcPr/>
                </a:tc>
                <a:tc gridSpan="2">
                  <a:txBody>
                    <a:bodyPr/>
                    <a:lstStyle/>
                    <a:p>
                      <a:pPr algn="ctr"/>
                      <a:r>
                        <a:rPr lang="en-US" sz="1100" dirty="0"/>
                        <a:t>ORION AD Beta</a:t>
                      </a:r>
                    </a:p>
                  </a:txBody>
                  <a:tcPr/>
                </a:tc>
                <a:tc hMerge="1">
                  <a:txBody>
                    <a:bodyPr/>
                    <a:lstStyle/>
                    <a:p>
                      <a:endParaRPr lang="en-US"/>
                    </a:p>
                  </a:txBody>
                  <a:tcPr/>
                </a:tc>
                <a:extLst>
                  <a:ext uri="{0D108BD9-81ED-4DB2-BD59-A6C34878D82A}">
                    <a16:rowId xmlns:a16="http://schemas.microsoft.com/office/drawing/2014/main" val="318101922"/>
                  </a:ext>
                </a:extLst>
              </a:tr>
              <a:tr h="238402">
                <a:tc gridSpan="2" vMerge="1">
                  <a:txBody>
                    <a:bodyPr/>
                    <a:lstStyle/>
                    <a:p>
                      <a:endParaRPr lang="en-US"/>
                    </a:p>
                  </a:txBody>
                  <a:tcPr/>
                </a:tc>
                <a:tc hMerge="1" vMerge="1">
                  <a:txBody>
                    <a:bodyPr/>
                    <a:lstStyle/>
                    <a:p>
                      <a:endParaRPr lang="en-US"/>
                    </a:p>
                  </a:txBody>
                  <a:tcPr/>
                </a:tc>
                <a:tc vMerge="1">
                  <a:txBody>
                    <a:bodyPr/>
                    <a:lstStyle/>
                    <a:p>
                      <a:endParaRPr lang="en-US"/>
                    </a:p>
                  </a:txBody>
                  <a:tcPr/>
                </a:tc>
                <a:tc>
                  <a:txBody>
                    <a:bodyPr/>
                    <a:lstStyle/>
                    <a:p>
                      <a:pPr marL="0" algn="ctr" defTabSz="914400" rtl="0" eaLnBrk="1" latinLnBrk="0" hangingPunct="1"/>
                      <a:r>
                        <a:rPr lang="en-US" sz="1100" b="1" kern="1200" dirty="0">
                          <a:solidFill>
                            <a:schemeClr val="lt1"/>
                          </a:solidFill>
                          <a:latin typeface="+mn-lt"/>
                          <a:ea typeface="+mn-ea"/>
                          <a:cs typeface="+mn-cs"/>
                        </a:rPr>
                        <a:t>RDA AD</a:t>
                      </a:r>
                    </a:p>
                  </a:txBody>
                  <a:tcPr>
                    <a:solidFill>
                      <a:srgbClr val="0077C8"/>
                    </a:solidFill>
                  </a:tcPr>
                </a:tc>
                <a:tc>
                  <a:txBody>
                    <a:bodyPr/>
                    <a:lstStyle/>
                    <a:p>
                      <a:pPr algn="ctr"/>
                      <a:r>
                        <a:rPr lang="en-US" sz="1100" b="1" kern="1200" dirty="0">
                          <a:solidFill>
                            <a:schemeClr val="lt1"/>
                          </a:solidFill>
                          <a:latin typeface="+mn-lt"/>
                          <a:ea typeface="+mn-ea"/>
                          <a:cs typeface="+mn-cs"/>
                        </a:rPr>
                        <a:t>PEE AD</a:t>
                      </a:r>
                      <a:endParaRPr lang="en-US" sz="1100" dirty="0"/>
                    </a:p>
                  </a:txBody>
                  <a:tcPr>
                    <a:solidFill>
                      <a:srgbClr val="0077C8"/>
                    </a:solidFill>
                  </a:tcPr>
                </a:tc>
                <a:extLst>
                  <a:ext uri="{0D108BD9-81ED-4DB2-BD59-A6C34878D82A}">
                    <a16:rowId xmlns:a16="http://schemas.microsoft.com/office/drawing/2014/main" val="1159088893"/>
                  </a:ext>
                </a:extLst>
              </a:tr>
              <a:tr h="331149">
                <a:tc rowSpan="12">
                  <a:txBody>
                    <a:bodyPr/>
                    <a:lstStyle/>
                    <a:p>
                      <a:pPr algn="ctr"/>
                      <a:r>
                        <a:rPr lang="en-US" sz="1100" b="1" dirty="0"/>
                        <a:t>Feature</a:t>
                      </a:r>
                    </a:p>
                  </a:txBody>
                  <a:tcPr/>
                </a:tc>
                <a:tc>
                  <a:txBody>
                    <a:bodyPr/>
                    <a:lstStyle/>
                    <a:p>
                      <a:r>
                        <a:rPr lang="en-US" sz="1100" i="1"/>
                        <a:t>Basic checking </a:t>
                      </a:r>
                    </a:p>
                  </a:txBody>
                  <a:tcPr/>
                </a:tc>
                <a:tc>
                  <a:txBody>
                    <a:bodyPr/>
                    <a:lstStyle/>
                    <a:p>
                      <a:r>
                        <a:rPr lang="en-US" sz="1100" dirty="0"/>
                        <a:t>pair correlation </a:t>
                      </a: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pair correlation </a:t>
                      </a:r>
                    </a:p>
                  </a:txBody>
                  <a:tcPr/>
                </a:tc>
                <a:tc hMerge="1">
                  <a:txBody>
                    <a:bodyPr/>
                    <a:lstStyle/>
                    <a:p>
                      <a:endParaRPr lang="en-US" dirty="0"/>
                    </a:p>
                  </a:txBody>
                  <a:tcPr/>
                </a:tc>
                <a:extLst>
                  <a:ext uri="{0D108BD9-81ED-4DB2-BD59-A6C34878D82A}">
                    <a16:rowId xmlns:a16="http://schemas.microsoft.com/office/drawing/2014/main" val="1422522936"/>
                  </a:ext>
                </a:extLst>
              </a:tr>
              <a:tr h="331149">
                <a:tc vMerge="1">
                  <a:txBody>
                    <a:bodyPr/>
                    <a:lstStyle/>
                    <a:p>
                      <a:endParaRPr lang="en-US"/>
                    </a:p>
                  </a:txBody>
                  <a:tcPr/>
                </a:tc>
                <a:tc rowSpan="4">
                  <a:txBody>
                    <a:bodyPr/>
                    <a:lstStyle/>
                    <a:p>
                      <a:r>
                        <a:rPr lang="en-US" sz="1100" i="1" dirty="0"/>
                        <a:t>Accuracy improvement</a:t>
                      </a:r>
                    </a:p>
                  </a:txBody>
                  <a:tcPr/>
                </a:tc>
                <a:tc row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N/A</a:t>
                      </a: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time weighted analysis</a:t>
                      </a: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a:tc>
                <a:extLst>
                  <a:ext uri="{0D108BD9-81ED-4DB2-BD59-A6C34878D82A}">
                    <a16:rowId xmlns:a16="http://schemas.microsoft.com/office/drawing/2014/main" val="4084262276"/>
                  </a:ext>
                </a:extLst>
              </a:tr>
              <a:tr h="145288">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FMEA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N/A</a:t>
                      </a:r>
                    </a:p>
                  </a:txBody>
                  <a:tcPr/>
                </a:tc>
                <a:extLst>
                  <a:ext uri="{0D108BD9-81ED-4DB2-BD59-A6C34878D82A}">
                    <a16:rowId xmlns:a16="http://schemas.microsoft.com/office/drawing/2014/main" val="3734071575"/>
                  </a:ext>
                </a:extLst>
              </a:tr>
              <a:tr h="145288">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domain knowledge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domain knowledge</a:t>
                      </a:r>
                    </a:p>
                  </a:txBody>
                  <a:tcPr/>
                </a:tc>
                <a:extLst>
                  <a:ext uri="{0D108BD9-81ED-4DB2-BD59-A6C34878D82A}">
                    <a16:rowId xmlns:a16="http://schemas.microsoft.com/office/drawing/2014/main" val="3133578569"/>
                  </a:ext>
                </a:extLst>
              </a:tr>
              <a:tr h="238402">
                <a:tc vMerge="1">
                  <a:txBody>
                    <a:bodyPr/>
                    <a:lstStyle/>
                    <a:p>
                      <a:endParaRPr lang="en-US"/>
                    </a:p>
                  </a:txBody>
                  <a:tcPr/>
                </a:tc>
                <a:tc vMerge="1">
                  <a:txBody>
                    <a:bodyPr/>
                    <a:lstStyle/>
                    <a:p>
                      <a:endParaRPr lang="en-US"/>
                    </a:p>
                  </a:txBody>
                  <a:tcPr/>
                </a:tc>
                <a:tc vMerge="1">
                  <a:txBody>
                    <a:bodyPr/>
                    <a:lstStyle/>
                    <a:p>
                      <a:endParaRPr lang="en-US"/>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past lesson learnt / users’ feedback </a:t>
                      </a:r>
                    </a:p>
                  </a:txBody>
                  <a:tcPr/>
                </a:tc>
                <a:tc hMerge="1">
                  <a:txBody>
                    <a:bodyPr/>
                    <a:lstStyle/>
                    <a:p>
                      <a:endParaRPr lang="en-US" sz="1200" dirty="0"/>
                    </a:p>
                  </a:txBody>
                  <a:tcPr/>
                </a:tc>
                <a:extLst>
                  <a:ext uri="{0D108BD9-81ED-4DB2-BD59-A6C34878D82A}">
                    <a16:rowId xmlns:a16="http://schemas.microsoft.com/office/drawing/2014/main" val="2841274382"/>
                  </a:ext>
                </a:extLst>
              </a:tr>
              <a:tr h="284988">
                <a:tc vMerge="1">
                  <a:txBody>
                    <a:bodyPr/>
                    <a:lstStyle/>
                    <a:p>
                      <a:endParaRPr lang="en-US"/>
                    </a:p>
                  </a:txBody>
                  <a:tcPr/>
                </a:tc>
                <a:tc rowSpan="3">
                  <a:txBody>
                    <a:bodyPr/>
                    <a:lstStyle/>
                    <a:p>
                      <a:r>
                        <a:rPr lang="en-US" sz="1100" i="1" dirty="0"/>
                        <a:t>Further accuracy improvement (adding in new datasets)</a:t>
                      </a:r>
                    </a:p>
                  </a:txBody>
                  <a:tcPr/>
                </a:tc>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N/A</a:t>
                      </a: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new datasets SWR/QDR/lot attribute</a:t>
                      </a:r>
                    </a:p>
                  </a:txBody>
                  <a:tcPr/>
                </a:tc>
                <a:tc hMerge="1">
                  <a:txBody>
                    <a:bodyPr/>
                    <a:lstStyle/>
                    <a:p>
                      <a:endParaRPr lang="en-US"/>
                    </a:p>
                  </a:txBody>
                  <a:tcPr/>
                </a:tc>
                <a:extLst>
                  <a:ext uri="{0D108BD9-81ED-4DB2-BD59-A6C34878D82A}">
                    <a16:rowId xmlns:a16="http://schemas.microsoft.com/office/drawing/2014/main" val="688655874"/>
                  </a:ext>
                </a:extLst>
              </a:tr>
              <a:tr h="274320">
                <a:tc vMerge="1">
                  <a:txBody>
                    <a:bodyPr/>
                    <a:lstStyle/>
                    <a:p>
                      <a:endParaRPr lang="en-US"/>
                    </a:p>
                  </a:txBody>
                  <a:tcPr/>
                </a:tc>
                <a:tc vMerge="1">
                  <a:txBody>
                    <a:bodyPr/>
                    <a:lstStyle/>
                    <a:p>
                      <a:endParaRPr lang="en-US"/>
                    </a:p>
                  </a:txBody>
                  <a:tcPr/>
                </a:tc>
                <a:tc vMerge="1">
                  <a:txBody>
                    <a:bodyPr/>
                    <a:lstStyle/>
                    <a:p>
                      <a:endParaRPr lang="en-US"/>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PM/CM checking</a:t>
                      </a:r>
                    </a:p>
                  </a:txBody>
                  <a:tcPr/>
                </a:tc>
                <a:tc hMerge="1">
                  <a:txBody>
                    <a:bodyPr/>
                    <a:lstStyle/>
                    <a:p>
                      <a:endParaRPr lang="en-US"/>
                    </a:p>
                  </a:txBody>
                  <a:tcPr/>
                </a:tc>
                <a:extLst>
                  <a:ext uri="{0D108BD9-81ED-4DB2-BD59-A6C34878D82A}">
                    <a16:rowId xmlns:a16="http://schemas.microsoft.com/office/drawing/2014/main" val="2890228819"/>
                  </a:ext>
                </a:extLst>
              </a:tr>
              <a:tr h="274320">
                <a:tc vMerge="1">
                  <a:txBody>
                    <a:bodyPr/>
                    <a:lstStyle/>
                    <a:p>
                      <a:endParaRPr lang="en-US"/>
                    </a:p>
                  </a:txBody>
                  <a:tcPr/>
                </a:tc>
                <a:tc vMerge="1">
                  <a:txBody>
                    <a:bodyPr/>
                    <a:lstStyle/>
                    <a:p>
                      <a:endParaRPr lang="en-US" sz="1100" i="1" dirty="0"/>
                    </a:p>
                  </a:txBody>
                  <a:tcPr/>
                </a:tc>
                <a:tc vMerge="1">
                  <a:txBody>
                    <a:bodyPr/>
                    <a:lstStyle/>
                    <a:p>
                      <a:endParaRPr lang="en-US" sz="1100" dirty="0"/>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Test wafer build traveler analysis</a:t>
                      </a:r>
                    </a:p>
                  </a:txBody>
                  <a:tcPr/>
                </a:tc>
                <a:tc hMerge="1">
                  <a:txBody>
                    <a:bodyPr/>
                    <a:lstStyle/>
                    <a:p>
                      <a:endParaRPr lang="en-US"/>
                    </a:p>
                  </a:txBody>
                  <a:tcPr/>
                </a:tc>
                <a:extLst>
                  <a:ext uri="{0D108BD9-81ED-4DB2-BD59-A6C34878D82A}">
                    <a16:rowId xmlns:a16="http://schemas.microsoft.com/office/drawing/2014/main" val="1518619516"/>
                  </a:ext>
                </a:extLst>
              </a:tr>
              <a:tr h="0">
                <a:tc vMerge="1">
                  <a:txBody>
                    <a:bodyPr/>
                    <a:lstStyle/>
                    <a:p>
                      <a:endParaRPr lang="en-US"/>
                    </a:p>
                  </a:txBody>
                  <a:tcPr/>
                </a:tc>
                <a:tc>
                  <a:txBody>
                    <a:bodyPr/>
                    <a:lstStyle/>
                    <a:p>
                      <a:r>
                        <a:rPr lang="en-US" sz="1100" i="1" dirty="0"/>
                        <a:t>friendly UI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N/A</a:t>
                      </a: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plot enhancement </a:t>
                      </a:r>
                    </a:p>
                  </a:txBody>
                  <a:tcPr/>
                </a:tc>
                <a:tc hMerge="1">
                  <a:txBody>
                    <a:bodyPr/>
                    <a:lstStyle/>
                    <a:p>
                      <a:endParaRPr lang="en-US"/>
                    </a:p>
                  </a:txBody>
                  <a:tcPr/>
                </a:tc>
                <a:extLst>
                  <a:ext uri="{0D108BD9-81ED-4DB2-BD59-A6C34878D82A}">
                    <a16:rowId xmlns:a16="http://schemas.microsoft.com/office/drawing/2014/main" val="634200510"/>
                  </a:ext>
                </a:extLst>
              </a:tr>
              <a:tr h="284988">
                <a:tc vMerge="1">
                  <a:txBody>
                    <a:bodyPr/>
                    <a:lstStyle/>
                    <a:p>
                      <a:endParaRPr lang="en-US"/>
                    </a:p>
                  </a:txBody>
                  <a:tcPr/>
                </a:tc>
                <a:tc rowSpan="3">
                  <a:txBody>
                    <a:bodyPr/>
                    <a:lstStyle/>
                    <a:p>
                      <a:r>
                        <a:rPr lang="en-US" sz="1100" i="1" dirty="0"/>
                        <a:t>Reduce false alarms / Provide more meaningful root causes / Smarter AD </a:t>
                      </a:r>
                    </a:p>
                  </a:txBody>
                  <a:tcPr/>
                </a:tc>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N/A</a:t>
                      </a: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channel level analysis </a:t>
                      </a:r>
                    </a:p>
                  </a:txBody>
                  <a:tcPr/>
                </a:tc>
                <a:tc hMerge="1">
                  <a:txBody>
                    <a:bodyPr/>
                    <a:lstStyle/>
                    <a:p>
                      <a:endParaRPr lang="en-US"/>
                    </a:p>
                  </a:txBody>
                  <a:tcPr/>
                </a:tc>
                <a:extLst>
                  <a:ext uri="{0D108BD9-81ED-4DB2-BD59-A6C34878D82A}">
                    <a16:rowId xmlns:a16="http://schemas.microsoft.com/office/drawing/2014/main" val="2827382730"/>
                  </a:ext>
                </a:extLst>
              </a:tr>
              <a:tr h="238402">
                <a:tc vMerge="1">
                  <a:txBody>
                    <a:bodyPr/>
                    <a:lstStyle/>
                    <a:p>
                      <a:endParaRPr lang="en-US"/>
                    </a:p>
                  </a:txBody>
                  <a:tcPr/>
                </a:tc>
                <a:tc vMerge="1">
                  <a:txBody>
                    <a:bodyPr/>
                    <a:lstStyle/>
                    <a:p>
                      <a:endParaRPr lang="en-US"/>
                    </a:p>
                  </a:txBody>
                  <a:tcPr/>
                </a:tc>
                <a:tc vMerge="1">
                  <a:txBody>
                    <a:bodyPr/>
                    <a:lstStyle/>
                    <a:p>
                      <a:endParaRPr lang="en-US"/>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single context removal </a:t>
                      </a:r>
                    </a:p>
                  </a:txBody>
                  <a:tcPr/>
                </a:tc>
                <a:tc hMerge="1">
                  <a:txBody>
                    <a:bodyPr/>
                    <a:lstStyle/>
                    <a:p>
                      <a:endParaRPr lang="en-US"/>
                    </a:p>
                  </a:txBody>
                  <a:tcPr/>
                </a:tc>
                <a:extLst>
                  <a:ext uri="{0D108BD9-81ED-4DB2-BD59-A6C34878D82A}">
                    <a16:rowId xmlns:a16="http://schemas.microsoft.com/office/drawing/2014/main" val="2772930466"/>
                  </a:ext>
                </a:extLst>
              </a:tr>
              <a:tr h="238402">
                <a:tc vMerge="1">
                  <a:txBody>
                    <a:bodyPr/>
                    <a:lstStyle/>
                    <a:p>
                      <a:endParaRPr lang="en-US"/>
                    </a:p>
                  </a:txBody>
                  <a:tcPr/>
                </a:tc>
                <a:tc vMerge="1">
                  <a:txBody>
                    <a:bodyPr/>
                    <a:lstStyle/>
                    <a:p>
                      <a:endParaRPr lang="en-US"/>
                    </a:p>
                  </a:txBody>
                  <a:tcPr/>
                </a:tc>
                <a:tc vMerge="1">
                  <a:txBody>
                    <a:bodyPr/>
                    <a:lstStyle/>
                    <a:p>
                      <a:endParaRPr lang="en-US"/>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curve trending detection </a:t>
                      </a:r>
                    </a:p>
                  </a:txBody>
                  <a:tcPr/>
                </a:tc>
                <a:tc hMerge="1">
                  <a:txBody>
                    <a:bodyPr/>
                    <a:lstStyle/>
                    <a:p>
                      <a:endParaRPr lang="en-US"/>
                    </a:p>
                  </a:txBody>
                  <a:tcPr/>
                </a:tc>
                <a:extLst>
                  <a:ext uri="{0D108BD9-81ED-4DB2-BD59-A6C34878D82A}">
                    <a16:rowId xmlns:a16="http://schemas.microsoft.com/office/drawing/2014/main" val="569324747"/>
                  </a:ext>
                </a:extLst>
              </a:tr>
            </a:tbl>
          </a:graphicData>
        </a:graphic>
      </p:graphicFrame>
    </p:spTree>
    <p:extLst>
      <p:ext uri="{BB962C8B-B14F-4D97-AF65-F5344CB8AC3E}">
        <p14:creationId xmlns:p14="http://schemas.microsoft.com/office/powerpoint/2010/main" val="1631731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a:t>
            </a:r>
          </a:p>
        </p:txBody>
      </p:sp>
      <p:sp>
        <p:nvSpPr>
          <p:cNvPr id="3" name="Text Placeholder 2"/>
          <p:cNvSpPr>
            <a:spLocks noGrp="1"/>
          </p:cNvSpPr>
          <p:nvPr>
            <p:ph type="body" idx="1"/>
          </p:nvPr>
        </p:nvSpPr>
        <p:spPr/>
        <p:txBody>
          <a:bodyPr/>
          <a:lstStyle/>
          <a:p>
            <a:endParaRPr lang="en-US"/>
          </a:p>
        </p:txBody>
      </p:sp>
      <p:sp>
        <p:nvSpPr>
          <p:cNvPr id="4" name="Footer Placeholder 3"/>
          <p:cNvSpPr>
            <a:spLocks noGrp="1"/>
          </p:cNvSpPr>
          <p:nvPr>
            <p:ph type="ftr" sz="quarter" idx="11"/>
          </p:nvPr>
        </p:nvSpPr>
        <p:spPr/>
        <p:txBody>
          <a:bodyPr/>
          <a:lstStyle/>
          <a:p>
            <a:r>
              <a:rPr lang="en-US"/>
              <a:t>Micron Confidential</a:t>
            </a:r>
            <a:endParaRPr lang="en-US" dirty="0"/>
          </a:p>
        </p:txBody>
      </p:sp>
      <p:sp>
        <p:nvSpPr>
          <p:cNvPr id="5" name="Slide Number Placeholder 4"/>
          <p:cNvSpPr>
            <a:spLocks noGrp="1"/>
          </p:cNvSpPr>
          <p:nvPr>
            <p:ph type="sldNum" sz="quarter" idx="12"/>
          </p:nvPr>
        </p:nvSpPr>
        <p:spPr/>
        <p:txBody>
          <a:bodyPr/>
          <a:lstStyle/>
          <a:p>
            <a:fld id="{B7E7695C-FCF1-4AA0-9B93-7941FED13DC4}" type="slidenum">
              <a:rPr lang="en-US" smtClean="0"/>
              <a:pPr/>
              <a:t>7</a:t>
            </a:fld>
            <a:endParaRPr lang="en-US" dirty="0"/>
          </a:p>
        </p:txBody>
      </p:sp>
    </p:spTree>
    <p:extLst>
      <p:ext uri="{BB962C8B-B14F-4D97-AF65-F5344CB8AC3E}">
        <p14:creationId xmlns:p14="http://schemas.microsoft.com/office/powerpoint/2010/main" val="1065042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DF9BF-1C18-4A35-93A5-FB54A28DA7CB}"/>
              </a:ext>
            </a:extLst>
          </p:cNvPr>
          <p:cNvSpPr>
            <a:spLocks noGrp="1"/>
          </p:cNvSpPr>
          <p:nvPr>
            <p:ph type="title"/>
          </p:nvPr>
        </p:nvSpPr>
        <p:spPr/>
        <p:txBody>
          <a:bodyPr/>
          <a:lstStyle/>
          <a:p>
            <a:r>
              <a:rPr lang="en-US" dirty="0"/>
              <a:t>Pair correlation </a:t>
            </a:r>
          </a:p>
        </p:txBody>
      </p:sp>
      <p:sp>
        <p:nvSpPr>
          <p:cNvPr id="3" name="Footer Placeholder 2">
            <a:extLst>
              <a:ext uri="{FF2B5EF4-FFF2-40B4-BE49-F238E27FC236}">
                <a16:creationId xmlns:a16="http://schemas.microsoft.com/office/drawing/2014/main" id="{3AAB7FBB-44B1-44DF-8917-E8068603C8C8}"/>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CAE1C742-0C2A-461C-92B6-81EF76D0BE57}"/>
              </a:ext>
            </a:extLst>
          </p:cNvPr>
          <p:cNvSpPr>
            <a:spLocks noGrp="1"/>
          </p:cNvSpPr>
          <p:nvPr>
            <p:ph type="sldNum" sz="quarter" idx="12"/>
          </p:nvPr>
        </p:nvSpPr>
        <p:spPr/>
        <p:txBody>
          <a:bodyPr/>
          <a:lstStyle/>
          <a:p>
            <a:fld id="{B7E7695C-FCF1-4AA0-9B93-7941FED13DC4}" type="slidenum">
              <a:rPr lang="en-US" smtClean="0"/>
              <a:t>8</a:t>
            </a:fld>
            <a:endParaRPr lang="en-US"/>
          </a:p>
        </p:txBody>
      </p:sp>
      <p:sp>
        <p:nvSpPr>
          <p:cNvPr id="6" name="Content Placeholder 5">
            <a:extLst>
              <a:ext uri="{FF2B5EF4-FFF2-40B4-BE49-F238E27FC236}">
                <a16:creationId xmlns:a16="http://schemas.microsoft.com/office/drawing/2014/main" id="{BEDE231E-3E91-4C0E-992F-765C6F092031}"/>
              </a:ext>
            </a:extLst>
          </p:cNvPr>
          <p:cNvSpPr>
            <a:spLocks noGrp="1"/>
          </p:cNvSpPr>
          <p:nvPr>
            <p:ph sz="half" idx="1"/>
          </p:nvPr>
        </p:nvSpPr>
        <p:spPr>
          <a:xfrm>
            <a:off x="942977" y="4221244"/>
            <a:ext cx="9677400" cy="847725"/>
          </a:xfrm>
        </p:spPr>
        <p:txBody>
          <a:bodyPr/>
          <a:lstStyle/>
          <a:p>
            <a:r>
              <a:rPr lang="en-US" sz="1200" dirty="0"/>
              <a:t>To better understand how correlation is calculated in above table, we use a simple example to illustrate: </a:t>
            </a:r>
          </a:p>
          <a:p>
            <a:pPr lvl="1"/>
            <a:r>
              <a:rPr lang="en-US" sz="1200" dirty="0"/>
              <a:t>When we calculate the correlation between chamber 1 vs OOC, the value is -0.3. Low correlation.</a:t>
            </a:r>
          </a:p>
          <a:p>
            <a:pPr lvl="1"/>
            <a:r>
              <a:rPr lang="en-US" sz="1200" dirty="0"/>
              <a:t>When we calculate the correlation between chamber 2 vs OOC, the value is 1. High correlation.</a:t>
            </a:r>
          </a:p>
          <a:p>
            <a:endParaRPr lang="en-US" sz="1200" dirty="0"/>
          </a:p>
          <a:p>
            <a:pPr marL="0" indent="0">
              <a:buNone/>
            </a:pPr>
            <a:endParaRPr lang="en-US" sz="1200" dirty="0"/>
          </a:p>
        </p:txBody>
      </p:sp>
      <p:pic>
        <p:nvPicPr>
          <p:cNvPr id="8" name="Picture 7">
            <a:extLst>
              <a:ext uri="{FF2B5EF4-FFF2-40B4-BE49-F238E27FC236}">
                <a16:creationId xmlns:a16="http://schemas.microsoft.com/office/drawing/2014/main" id="{871A7BCF-099E-4D88-9FF3-4264FD0DF4A3}"/>
              </a:ext>
            </a:extLst>
          </p:cNvPr>
          <p:cNvPicPr>
            <a:picLocks noChangeAspect="1"/>
          </p:cNvPicPr>
          <p:nvPr/>
        </p:nvPicPr>
        <p:blipFill>
          <a:blip r:embed="rId2"/>
          <a:stretch>
            <a:fillRect/>
          </a:stretch>
        </p:blipFill>
        <p:spPr>
          <a:xfrm>
            <a:off x="942977" y="1603163"/>
            <a:ext cx="5695950" cy="1968291"/>
          </a:xfrm>
          <a:prstGeom prst="rect">
            <a:avLst/>
          </a:prstGeom>
        </p:spPr>
      </p:pic>
      <p:graphicFrame>
        <p:nvGraphicFramePr>
          <p:cNvPr id="9" name="Table 8">
            <a:extLst>
              <a:ext uri="{FF2B5EF4-FFF2-40B4-BE49-F238E27FC236}">
                <a16:creationId xmlns:a16="http://schemas.microsoft.com/office/drawing/2014/main" id="{002C6CD5-E2D5-4F1D-B472-11037C2521E1}"/>
              </a:ext>
            </a:extLst>
          </p:cNvPr>
          <p:cNvGraphicFramePr>
            <a:graphicFrameLocks noGrp="1"/>
          </p:cNvGraphicFramePr>
          <p:nvPr>
            <p:extLst>
              <p:ext uri="{D42A27DB-BD31-4B8C-83A1-F6EECF244321}">
                <p14:modId xmlns:p14="http://schemas.microsoft.com/office/powerpoint/2010/main" val="3501193494"/>
              </p:ext>
            </p:extLst>
          </p:nvPr>
        </p:nvGraphicFramePr>
        <p:xfrm>
          <a:off x="8718550" y="1480503"/>
          <a:ext cx="2635250" cy="2213610"/>
        </p:xfrm>
        <a:graphic>
          <a:graphicData uri="http://schemas.openxmlformats.org/drawingml/2006/table">
            <a:tbl>
              <a:tblPr firstRow="1" bandRow="1">
                <a:tableStyleId>{5C22544A-7EE6-4342-B048-85BDC9FD1C3A}</a:tableStyleId>
              </a:tblPr>
              <a:tblGrid>
                <a:gridCol w="581025">
                  <a:extLst>
                    <a:ext uri="{9D8B030D-6E8A-4147-A177-3AD203B41FA5}">
                      <a16:colId xmlns:a16="http://schemas.microsoft.com/office/drawing/2014/main" val="47758527"/>
                    </a:ext>
                  </a:extLst>
                </a:gridCol>
                <a:gridCol w="1019175">
                  <a:extLst>
                    <a:ext uri="{9D8B030D-6E8A-4147-A177-3AD203B41FA5}">
                      <a16:colId xmlns:a16="http://schemas.microsoft.com/office/drawing/2014/main" val="1311726900"/>
                    </a:ext>
                  </a:extLst>
                </a:gridCol>
                <a:gridCol w="1035050">
                  <a:extLst>
                    <a:ext uri="{9D8B030D-6E8A-4147-A177-3AD203B41FA5}">
                      <a16:colId xmlns:a16="http://schemas.microsoft.com/office/drawing/2014/main" val="3518916221"/>
                    </a:ext>
                  </a:extLst>
                </a:gridCol>
              </a:tblGrid>
              <a:tr h="0">
                <a:tc>
                  <a:txBody>
                    <a:bodyPr/>
                    <a:lstStyle/>
                    <a:p>
                      <a:pPr algn="l" fontAlgn="t"/>
                      <a:r>
                        <a:rPr lang="en-US" sz="1200" dirty="0">
                          <a:effectLst/>
                        </a:rPr>
                        <a:t>OOC</a:t>
                      </a:r>
                    </a:p>
                  </a:txBody>
                  <a:tcPr marL="95250" marR="95250" marT="66675" marB="66675"/>
                </a:tc>
                <a:tc>
                  <a:txBody>
                    <a:bodyPr/>
                    <a:lstStyle/>
                    <a:p>
                      <a:pPr algn="l" fontAlgn="t"/>
                      <a:r>
                        <a:rPr lang="en-US" sz="1200">
                          <a:effectLst/>
                        </a:rPr>
                        <a:t>Chamber 1</a:t>
                      </a:r>
                    </a:p>
                  </a:txBody>
                  <a:tcPr marL="95250" marR="95250" marT="66675" marB="66675"/>
                </a:tc>
                <a:tc>
                  <a:txBody>
                    <a:bodyPr/>
                    <a:lstStyle/>
                    <a:p>
                      <a:pPr algn="l" fontAlgn="t"/>
                      <a:r>
                        <a:rPr lang="en-US" sz="1200">
                          <a:effectLst/>
                        </a:rPr>
                        <a:t>Chamber 2</a:t>
                      </a:r>
                    </a:p>
                  </a:txBody>
                  <a:tcPr marL="95250" marR="95250" marT="66675" marB="66675"/>
                </a:tc>
                <a:extLst>
                  <a:ext uri="{0D108BD9-81ED-4DB2-BD59-A6C34878D82A}">
                    <a16:rowId xmlns:a16="http://schemas.microsoft.com/office/drawing/2014/main" val="168273050"/>
                  </a:ext>
                </a:extLst>
              </a:tr>
              <a:tr h="0">
                <a:tc>
                  <a:txBody>
                    <a:bodyPr/>
                    <a:lstStyle/>
                    <a:p>
                      <a:pPr algn="l" fontAlgn="t"/>
                      <a:r>
                        <a:rPr lang="en-US" sz="1200" dirty="0">
                          <a:effectLst/>
                        </a:rPr>
                        <a:t>1</a:t>
                      </a:r>
                    </a:p>
                  </a:txBody>
                  <a:tcPr marL="95250" marR="95250" marT="66675" marB="66675"/>
                </a:tc>
                <a:tc>
                  <a:txBody>
                    <a:bodyPr/>
                    <a:lstStyle/>
                    <a:p>
                      <a:pPr algn="l" fontAlgn="t"/>
                      <a:r>
                        <a:rPr lang="en-US" sz="1200">
                          <a:effectLst/>
                        </a:rPr>
                        <a:t>0</a:t>
                      </a:r>
                    </a:p>
                  </a:txBody>
                  <a:tcPr marL="95250" marR="95250" marT="66675" marB="66675"/>
                </a:tc>
                <a:tc>
                  <a:txBody>
                    <a:bodyPr/>
                    <a:lstStyle/>
                    <a:p>
                      <a:pPr marL="0" algn="l" defTabSz="914400" rtl="0" eaLnBrk="1" fontAlgn="t" latinLnBrk="0" hangingPunct="1"/>
                      <a:r>
                        <a:rPr lang="en-US" sz="1200" kern="1200" dirty="0">
                          <a:solidFill>
                            <a:schemeClr val="dk1"/>
                          </a:solidFill>
                          <a:effectLst/>
                          <a:latin typeface="+mn-lt"/>
                          <a:ea typeface="+mn-ea"/>
                          <a:cs typeface="+mn-cs"/>
                        </a:rPr>
                        <a:t>1</a:t>
                      </a:r>
                    </a:p>
                  </a:txBody>
                  <a:tcPr marL="95250" marR="95250" marT="66675" marB="66675"/>
                </a:tc>
                <a:extLst>
                  <a:ext uri="{0D108BD9-81ED-4DB2-BD59-A6C34878D82A}">
                    <a16:rowId xmlns:a16="http://schemas.microsoft.com/office/drawing/2014/main" val="3879290054"/>
                  </a:ext>
                </a:extLst>
              </a:tr>
              <a:tr h="0">
                <a:tc>
                  <a:txBody>
                    <a:bodyPr/>
                    <a:lstStyle/>
                    <a:p>
                      <a:pPr marL="0" algn="l" defTabSz="914400" rtl="0" eaLnBrk="1" fontAlgn="t" latinLnBrk="0" hangingPunct="1"/>
                      <a:r>
                        <a:rPr lang="en-US" sz="1200" kern="1200" dirty="0">
                          <a:solidFill>
                            <a:schemeClr val="dk1"/>
                          </a:solidFill>
                          <a:effectLst/>
                          <a:latin typeface="+mn-lt"/>
                          <a:ea typeface="+mn-ea"/>
                          <a:cs typeface="+mn-cs"/>
                        </a:rPr>
                        <a:t>1</a:t>
                      </a:r>
                    </a:p>
                  </a:txBody>
                  <a:tcPr marL="95250" marR="95250" marT="66675" marB="66675"/>
                </a:tc>
                <a:tc>
                  <a:txBody>
                    <a:bodyPr/>
                    <a:lstStyle/>
                    <a:p>
                      <a:pPr marL="0" algn="l" defTabSz="914400" rtl="0" eaLnBrk="1" fontAlgn="t" latinLnBrk="0" hangingPunct="1"/>
                      <a:r>
                        <a:rPr lang="en-US" sz="1200" kern="1200" dirty="0">
                          <a:solidFill>
                            <a:schemeClr val="dk1"/>
                          </a:solidFill>
                          <a:effectLst/>
                          <a:latin typeface="+mn-lt"/>
                          <a:ea typeface="+mn-ea"/>
                          <a:cs typeface="+mn-cs"/>
                        </a:rPr>
                        <a:t>1</a:t>
                      </a:r>
                    </a:p>
                  </a:txBody>
                  <a:tcPr marL="95250" marR="95250" marT="66675" marB="66675"/>
                </a:tc>
                <a:tc>
                  <a:txBody>
                    <a:bodyPr/>
                    <a:lstStyle/>
                    <a:p>
                      <a:pPr marL="0" algn="l" defTabSz="914400" rtl="0" eaLnBrk="1" fontAlgn="t" latinLnBrk="0" hangingPunct="1"/>
                      <a:r>
                        <a:rPr lang="en-US" sz="1200" kern="1200">
                          <a:solidFill>
                            <a:schemeClr val="dk1"/>
                          </a:solidFill>
                          <a:effectLst/>
                          <a:latin typeface="+mn-lt"/>
                          <a:ea typeface="+mn-ea"/>
                          <a:cs typeface="+mn-cs"/>
                        </a:rPr>
                        <a:t>1</a:t>
                      </a:r>
                    </a:p>
                  </a:txBody>
                  <a:tcPr marL="95250" marR="95250" marT="66675" marB="66675"/>
                </a:tc>
                <a:extLst>
                  <a:ext uri="{0D108BD9-81ED-4DB2-BD59-A6C34878D82A}">
                    <a16:rowId xmlns:a16="http://schemas.microsoft.com/office/drawing/2014/main" val="3671374869"/>
                  </a:ext>
                </a:extLst>
              </a:tr>
              <a:tr h="0">
                <a:tc>
                  <a:txBody>
                    <a:bodyPr/>
                    <a:lstStyle/>
                    <a:p>
                      <a:pPr algn="l" fontAlgn="t"/>
                      <a:r>
                        <a:rPr lang="en-US" sz="1200">
                          <a:effectLst/>
                        </a:rPr>
                        <a:t>1</a:t>
                      </a:r>
                    </a:p>
                  </a:txBody>
                  <a:tcPr marL="95250" marR="95250" marT="66675" marB="66675"/>
                </a:tc>
                <a:tc>
                  <a:txBody>
                    <a:bodyPr/>
                    <a:lstStyle/>
                    <a:p>
                      <a:pPr algn="l" fontAlgn="t"/>
                      <a:r>
                        <a:rPr lang="en-US" sz="1200" dirty="0">
                          <a:effectLst/>
                        </a:rPr>
                        <a:t>0</a:t>
                      </a:r>
                    </a:p>
                  </a:txBody>
                  <a:tcPr marL="95250" marR="95250" marT="66675" marB="66675"/>
                </a:tc>
                <a:tc>
                  <a:txBody>
                    <a:bodyPr/>
                    <a:lstStyle/>
                    <a:p>
                      <a:pPr marL="0" algn="l" defTabSz="914400" rtl="0" eaLnBrk="1" fontAlgn="t" latinLnBrk="0" hangingPunct="1"/>
                      <a:r>
                        <a:rPr lang="en-US" sz="1200" kern="1200" dirty="0">
                          <a:solidFill>
                            <a:schemeClr val="dk1"/>
                          </a:solidFill>
                          <a:effectLst/>
                          <a:latin typeface="+mn-lt"/>
                          <a:ea typeface="+mn-ea"/>
                          <a:cs typeface="+mn-cs"/>
                        </a:rPr>
                        <a:t>1</a:t>
                      </a:r>
                    </a:p>
                  </a:txBody>
                  <a:tcPr marL="95250" marR="95250" marT="66675" marB="66675"/>
                </a:tc>
                <a:extLst>
                  <a:ext uri="{0D108BD9-81ED-4DB2-BD59-A6C34878D82A}">
                    <a16:rowId xmlns:a16="http://schemas.microsoft.com/office/drawing/2014/main" val="3305888953"/>
                  </a:ext>
                </a:extLst>
              </a:tr>
              <a:tr h="0">
                <a:tc>
                  <a:txBody>
                    <a:bodyPr/>
                    <a:lstStyle/>
                    <a:p>
                      <a:pPr algn="l" fontAlgn="t"/>
                      <a:r>
                        <a:rPr lang="en-US" sz="1200" dirty="0">
                          <a:effectLst/>
                        </a:rPr>
                        <a:t>0</a:t>
                      </a:r>
                    </a:p>
                  </a:txBody>
                  <a:tcPr marL="95250" marR="95250" marT="66675" marB="66675"/>
                </a:tc>
                <a:tc>
                  <a:txBody>
                    <a:bodyPr/>
                    <a:lstStyle/>
                    <a:p>
                      <a:pPr algn="l" fontAlgn="t"/>
                      <a:r>
                        <a:rPr lang="en-US" sz="1200" dirty="0">
                          <a:effectLst/>
                        </a:rPr>
                        <a:t>1</a:t>
                      </a:r>
                    </a:p>
                  </a:txBody>
                  <a:tcPr marL="95250" marR="95250" marT="66675" marB="66675"/>
                </a:tc>
                <a:tc>
                  <a:txBody>
                    <a:bodyPr/>
                    <a:lstStyle/>
                    <a:p>
                      <a:pPr marL="0" algn="l" defTabSz="914400" rtl="0" eaLnBrk="1" fontAlgn="t" latinLnBrk="0" hangingPunct="1"/>
                      <a:r>
                        <a:rPr lang="en-US" sz="1200" kern="1200" dirty="0">
                          <a:solidFill>
                            <a:schemeClr val="dk1"/>
                          </a:solidFill>
                          <a:effectLst/>
                          <a:latin typeface="+mn-lt"/>
                          <a:ea typeface="+mn-ea"/>
                          <a:cs typeface="+mn-cs"/>
                        </a:rPr>
                        <a:t>0</a:t>
                      </a:r>
                    </a:p>
                  </a:txBody>
                  <a:tcPr marL="95250" marR="95250" marT="66675" marB="66675"/>
                </a:tc>
                <a:extLst>
                  <a:ext uri="{0D108BD9-81ED-4DB2-BD59-A6C34878D82A}">
                    <a16:rowId xmlns:a16="http://schemas.microsoft.com/office/drawing/2014/main" val="1980124377"/>
                  </a:ext>
                </a:extLst>
              </a:tr>
              <a:tr h="0">
                <a:tc>
                  <a:txBody>
                    <a:bodyPr/>
                    <a:lstStyle/>
                    <a:p>
                      <a:pPr algn="l" fontAlgn="t"/>
                      <a:r>
                        <a:rPr lang="en-US" sz="1200">
                          <a:effectLst/>
                        </a:rPr>
                        <a:t>0</a:t>
                      </a:r>
                    </a:p>
                  </a:txBody>
                  <a:tcPr marL="95250" marR="95250" marT="66675" marB="66675"/>
                </a:tc>
                <a:tc>
                  <a:txBody>
                    <a:bodyPr/>
                    <a:lstStyle/>
                    <a:p>
                      <a:pPr marL="0" algn="l" defTabSz="914400" rtl="0" eaLnBrk="1" fontAlgn="t" latinLnBrk="0" hangingPunct="1"/>
                      <a:r>
                        <a:rPr lang="en-US" sz="1200" kern="1200" dirty="0">
                          <a:solidFill>
                            <a:schemeClr val="dk1"/>
                          </a:solidFill>
                          <a:effectLst/>
                          <a:latin typeface="+mn-lt"/>
                          <a:ea typeface="+mn-ea"/>
                          <a:cs typeface="+mn-cs"/>
                        </a:rPr>
                        <a:t>0</a:t>
                      </a:r>
                    </a:p>
                  </a:txBody>
                  <a:tcPr marL="95250" marR="95250" marT="66675" marB="66675"/>
                </a:tc>
                <a:tc>
                  <a:txBody>
                    <a:bodyPr/>
                    <a:lstStyle/>
                    <a:p>
                      <a:pPr marL="0" algn="l" defTabSz="914400" rtl="0" eaLnBrk="1" fontAlgn="t" latinLnBrk="0" hangingPunct="1"/>
                      <a:r>
                        <a:rPr lang="en-US" sz="1200" kern="1200" dirty="0">
                          <a:solidFill>
                            <a:schemeClr val="dk1"/>
                          </a:solidFill>
                          <a:effectLst/>
                          <a:latin typeface="+mn-lt"/>
                          <a:ea typeface="+mn-ea"/>
                          <a:cs typeface="+mn-cs"/>
                        </a:rPr>
                        <a:t>0</a:t>
                      </a:r>
                    </a:p>
                  </a:txBody>
                  <a:tcPr marL="95250" marR="95250" marT="66675" marB="66675"/>
                </a:tc>
                <a:extLst>
                  <a:ext uri="{0D108BD9-81ED-4DB2-BD59-A6C34878D82A}">
                    <a16:rowId xmlns:a16="http://schemas.microsoft.com/office/drawing/2014/main" val="2928852100"/>
                  </a:ext>
                </a:extLst>
              </a:tr>
              <a:tr h="0">
                <a:tc>
                  <a:txBody>
                    <a:bodyPr/>
                    <a:lstStyle/>
                    <a:p>
                      <a:pPr algn="l" fontAlgn="t"/>
                      <a:r>
                        <a:rPr lang="en-US" sz="1200">
                          <a:effectLst/>
                        </a:rPr>
                        <a:t>0</a:t>
                      </a:r>
                    </a:p>
                  </a:txBody>
                  <a:tcPr marL="95250" marR="95250" marT="66675" marB="66675"/>
                </a:tc>
                <a:tc>
                  <a:txBody>
                    <a:bodyPr/>
                    <a:lstStyle/>
                    <a:p>
                      <a:pPr algn="l" fontAlgn="t"/>
                      <a:r>
                        <a:rPr lang="en-US" sz="1200" dirty="0">
                          <a:effectLst/>
                        </a:rPr>
                        <a:t>1</a:t>
                      </a:r>
                    </a:p>
                  </a:txBody>
                  <a:tcPr marL="95250" marR="95250" marT="66675" marB="66675"/>
                </a:tc>
                <a:tc>
                  <a:txBody>
                    <a:bodyPr/>
                    <a:lstStyle/>
                    <a:p>
                      <a:pPr marL="0" algn="l" defTabSz="914400" rtl="0" eaLnBrk="1" fontAlgn="t" latinLnBrk="0" hangingPunct="1"/>
                      <a:r>
                        <a:rPr lang="en-US" sz="1200" kern="1200" dirty="0">
                          <a:solidFill>
                            <a:schemeClr val="dk1"/>
                          </a:solidFill>
                          <a:effectLst/>
                          <a:latin typeface="+mn-lt"/>
                          <a:ea typeface="+mn-ea"/>
                          <a:cs typeface="+mn-cs"/>
                        </a:rPr>
                        <a:t>0</a:t>
                      </a:r>
                    </a:p>
                  </a:txBody>
                  <a:tcPr marL="95250" marR="95250" marT="66675" marB="66675"/>
                </a:tc>
                <a:extLst>
                  <a:ext uri="{0D108BD9-81ED-4DB2-BD59-A6C34878D82A}">
                    <a16:rowId xmlns:a16="http://schemas.microsoft.com/office/drawing/2014/main" val="3977715263"/>
                  </a:ext>
                </a:extLst>
              </a:tr>
            </a:tbl>
          </a:graphicData>
        </a:graphic>
      </p:graphicFrame>
      <p:sp>
        <p:nvSpPr>
          <p:cNvPr id="10" name="Text Placeholder 4">
            <a:extLst>
              <a:ext uri="{FF2B5EF4-FFF2-40B4-BE49-F238E27FC236}">
                <a16:creationId xmlns:a16="http://schemas.microsoft.com/office/drawing/2014/main" id="{15E09503-26B0-4261-96B3-5278DF95A420}"/>
              </a:ext>
            </a:extLst>
          </p:cNvPr>
          <p:cNvSpPr>
            <a:spLocks noGrp="1"/>
          </p:cNvSpPr>
          <p:nvPr>
            <p:ph type="body" sz="quarter" idx="13"/>
          </p:nvPr>
        </p:nvSpPr>
        <p:spPr>
          <a:xfrm>
            <a:off x="838200" y="854354"/>
            <a:ext cx="10515600" cy="361950"/>
          </a:xfrm>
        </p:spPr>
        <p:txBody>
          <a:bodyPr/>
          <a:lstStyle/>
          <a:p>
            <a:r>
              <a:rPr lang="en-US" dirty="0"/>
              <a:t>Basic checking; Available in ORION/RDA/Chronic OOC AD</a:t>
            </a:r>
          </a:p>
        </p:txBody>
      </p:sp>
    </p:spTree>
    <p:extLst>
      <p:ext uri="{BB962C8B-B14F-4D97-AF65-F5344CB8AC3E}">
        <p14:creationId xmlns:p14="http://schemas.microsoft.com/office/powerpoint/2010/main" val="1394244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0694B-BABA-48B7-BF75-9085B47B1CAC}"/>
              </a:ext>
            </a:extLst>
          </p:cNvPr>
          <p:cNvSpPr>
            <a:spLocks noGrp="1"/>
          </p:cNvSpPr>
          <p:nvPr>
            <p:ph type="title"/>
          </p:nvPr>
        </p:nvSpPr>
        <p:spPr/>
        <p:txBody>
          <a:bodyPr/>
          <a:lstStyle/>
          <a:p>
            <a:r>
              <a:rPr lang="en-US" dirty="0"/>
              <a:t>Time weighted analysis</a:t>
            </a:r>
          </a:p>
        </p:txBody>
      </p:sp>
      <p:sp>
        <p:nvSpPr>
          <p:cNvPr id="3" name="Footer Placeholder 2">
            <a:extLst>
              <a:ext uri="{FF2B5EF4-FFF2-40B4-BE49-F238E27FC236}">
                <a16:creationId xmlns:a16="http://schemas.microsoft.com/office/drawing/2014/main" id="{88D1514F-504E-4009-BD96-EF8D77EC33DE}"/>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33B7FDB2-0C45-4589-8610-2B445A61C6AE}"/>
              </a:ext>
            </a:extLst>
          </p:cNvPr>
          <p:cNvSpPr>
            <a:spLocks noGrp="1"/>
          </p:cNvSpPr>
          <p:nvPr>
            <p:ph type="sldNum" sz="quarter" idx="12"/>
          </p:nvPr>
        </p:nvSpPr>
        <p:spPr/>
        <p:txBody>
          <a:bodyPr/>
          <a:lstStyle/>
          <a:p>
            <a:fld id="{B7E7695C-FCF1-4AA0-9B93-7941FED13DC4}" type="slidenum">
              <a:rPr lang="en-US" smtClean="0"/>
              <a:t>9</a:t>
            </a:fld>
            <a:endParaRPr lang="en-US"/>
          </a:p>
        </p:txBody>
      </p:sp>
      <p:sp>
        <p:nvSpPr>
          <p:cNvPr id="5" name="Text Placeholder 4">
            <a:extLst>
              <a:ext uri="{FF2B5EF4-FFF2-40B4-BE49-F238E27FC236}">
                <a16:creationId xmlns:a16="http://schemas.microsoft.com/office/drawing/2014/main" id="{C0985E17-B639-4E0C-8B4C-5C8DA33094FA}"/>
              </a:ext>
            </a:extLst>
          </p:cNvPr>
          <p:cNvSpPr>
            <a:spLocks noGrp="1"/>
          </p:cNvSpPr>
          <p:nvPr>
            <p:ph type="body" sz="quarter" idx="13"/>
          </p:nvPr>
        </p:nvSpPr>
        <p:spPr/>
        <p:txBody>
          <a:bodyPr/>
          <a:lstStyle/>
          <a:p>
            <a:r>
              <a:rPr lang="en-US" dirty="0"/>
              <a:t>Accuracy improvement; Available in RDA/Chronic OOC AD</a:t>
            </a:r>
          </a:p>
        </p:txBody>
      </p:sp>
      <p:sp>
        <p:nvSpPr>
          <p:cNvPr id="6" name="Content Placeholder 5">
            <a:extLst>
              <a:ext uri="{FF2B5EF4-FFF2-40B4-BE49-F238E27FC236}">
                <a16:creationId xmlns:a16="http://schemas.microsoft.com/office/drawing/2014/main" id="{DEBD2E3C-8C60-42DC-8217-AF6058FFA9B1}"/>
              </a:ext>
            </a:extLst>
          </p:cNvPr>
          <p:cNvSpPr>
            <a:spLocks noGrp="1"/>
          </p:cNvSpPr>
          <p:nvPr>
            <p:ph sz="half" idx="1"/>
          </p:nvPr>
        </p:nvSpPr>
        <p:spPr/>
        <p:txBody>
          <a:bodyPr/>
          <a:lstStyle/>
          <a:p>
            <a:r>
              <a:rPr lang="en-US" sz="1600" dirty="0"/>
              <a:t>Weighted correlation (</a:t>
            </a:r>
            <a:r>
              <a:rPr lang="en-US" sz="1600" dirty="0">
                <a:hlinkClick r:id="rId2"/>
              </a:rPr>
              <a:t>Link</a:t>
            </a:r>
            <a:r>
              <a:rPr lang="en-US" sz="1600" dirty="0"/>
              <a:t>)</a:t>
            </a:r>
          </a:p>
        </p:txBody>
      </p:sp>
      <p:pic>
        <p:nvPicPr>
          <p:cNvPr id="7" name="Picture 6">
            <a:extLst>
              <a:ext uri="{FF2B5EF4-FFF2-40B4-BE49-F238E27FC236}">
                <a16:creationId xmlns:a16="http://schemas.microsoft.com/office/drawing/2014/main" id="{96585B36-10D1-4630-934F-BD6BD99544C4}"/>
              </a:ext>
            </a:extLst>
          </p:cNvPr>
          <p:cNvPicPr>
            <a:picLocks noChangeAspect="1"/>
          </p:cNvPicPr>
          <p:nvPr/>
        </p:nvPicPr>
        <p:blipFill>
          <a:blip r:embed="rId3"/>
          <a:stretch>
            <a:fillRect/>
          </a:stretch>
        </p:blipFill>
        <p:spPr>
          <a:xfrm>
            <a:off x="4123399" y="1393732"/>
            <a:ext cx="2886075" cy="676275"/>
          </a:xfrm>
          <a:prstGeom prst="rect">
            <a:avLst/>
          </a:prstGeom>
        </p:spPr>
      </p:pic>
      <p:pic>
        <p:nvPicPr>
          <p:cNvPr id="8" name="Picture 7">
            <a:extLst>
              <a:ext uri="{FF2B5EF4-FFF2-40B4-BE49-F238E27FC236}">
                <a16:creationId xmlns:a16="http://schemas.microsoft.com/office/drawing/2014/main" id="{068A8EFD-8730-4CEE-8398-3372B7250E82}"/>
              </a:ext>
            </a:extLst>
          </p:cNvPr>
          <p:cNvPicPr>
            <a:picLocks noChangeAspect="1"/>
          </p:cNvPicPr>
          <p:nvPr/>
        </p:nvPicPr>
        <p:blipFill>
          <a:blip r:embed="rId4"/>
          <a:stretch>
            <a:fillRect/>
          </a:stretch>
        </p:blipFill>
        <p:spPr>
          <a:xfrm>
            <a:off x="3646417" y="2186222"/>
            <a:ext cx="4030820" cy="3433293"/>
          </a:xfrm>
          <a:prstGeom prst="rect">
            <a:avLst/>
          </a:prstGeom>
        </p:spPr>
      </p:pic>
      <p:sp>
        <p:nvSpPr>
          <p:cNvPr id="9" name="Rectangle 8">
            <a:extLst>
              <a:ext uri="{FF2B5EF4-FFF2-40B4-BE49-F238E27FC236}">
                <a16:creationId xmlns:a16="http://schemas.microsoft.com/office/drawing/2014/main" id="{8E7106F5-58E6-424F-9374-0419BB580E38}"/>
              </a:ext>
            </a:extLst>
          </p:cNvPr>
          <p:cNvSpPr/>
          <p:nvPr/>
        </p:nvSpPr>
        <p:spPr>
          <a:xfrm>
            <a:off x="1624064" y="3518294"/>
            <a:ext cx="1584088" cy="338554"/>
          </a:xfrm>
          <a:prstGeom prst="rect">
            <a:avLst/>
          </a:prstGeom>
        </p:spPr>
        <p:txBody>
          <a:bodyPr wrap="none">
            <a:spAutoFit/>
          </a:bodyPr>
          <a:lstStyle/>
          <a:p>
            <a:r>
              <a:rPr lang="en-US" sz="1600" dirty="0"/>
              <a:t>Equal weighted</a:t>
            </a:r>
          </a:p>
        </p:txBody>
      </p:sp>
      <p:sp>
        <p:nvSpPr>
          <p:cNvPr id="10" name="Rectangle 9">
            <a:extLst>
              <a:ext uri="{FF2B5EF4-FFF2-40B4-BE49-F238E27FC236}">
                <a16:creationId xmlns:a16="http://schemas.microsoft.com/office/drawing/2014/main" id="{1AE65BB2-BA0A-4709-9F30-820BDA9DA0F5}"/>
              </a:ext>
            </a:extLst>
          </p:cNvPr>
          <p:cNvSpPr/>
          <p:nvPr/>
        </p:nvSpPr>
        <p:spPr>
          <a:xfrm>
            <a:off x="8006387" y="3518294"/>
            <a:ext cx="1509131" cy="338554"/>
          </a:xfrm>
          <a:prstGeom prst="rect">
            <a:avLst/>
          </a:prstGeom>
        </p:spPr>
        <p:txBody>
          <a:bodyPr wrap="none">
            <a:spAutoFit/>
          </a:bodyPr>
          <a:lstStyle/>
          <a:p>
            <a:r>
              <a:rPr lang="en-US" sz="1600" dirty="0"/>
              <a:t>Time weighted</a:t>
            </a:r>
          </a:p>
        </p:txBody>
      </p:sp>
    </p:spTree>
    <p:extLst>
      <p:ext uri="{BB962C8B-B14F-4D97-AF65-F5344CB8AC3E}">
        <p14:creationId xmlns:p14="http://schemas.microsoft.com/office/powerpoint/2010/main" val="3536583501"/>
      </p:ext>
    </p:extLst>
  </p:cSld>
  <p:clrMapOvr>
    <a:masterClrMapping/>
  </p:clrMapOvr>
</p:sld>
</file>

<file path=ppt/theme/theme1.xml><?xml version="1.0" encoding="utf-8"?>
<a:theme xmlns:a="http://schemas.openxmlformats.org/drawingml/2006/main" name="Micron Theme 2.0">
  <a:themeElements>
    <a:clrScheme name="MU Color">
      <a:dk1>
        <a:srgbClr val="58595B"/>
      </a:dk1>
      <a:lt1>
        <a:srgbClr val="FFFFFF"/>
      </a:lt1>
      <a:dk2>
        <a:srgbClr val="58595B"/>
      </a:dk2>
      <a:lt2>
        <a:srgbClr val="FFFFFF"/>
      </a:lt2>
      <a:accent1>
        <a:srgbClr val="0077C8"/>
      </a:accent1>
      <a:accent2>
        <a:srgbClr val="00A3E1"/>
      </a:accent2>
      <a:accent3>
        <a:srgbClr val="FFB500"/>
      </a:accent3>
      <a:accent4>
        <a:srgbClr val="9ACA3C"/>
      </a:accent4>
      <a:accent5>
        <a:srgbClr val="FFCD00"/>
      </a:accent5>
      <a:accent6>
        <a:srgbClr val="808285"/>
      </a:accent6>
      <a:hlink>
        <a:srgbClr val="71C5E8"/>
      </a:hlink>
      <a:folHlink>
        <a:srgbClr val="71C5E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rporate_Master_PPT_Template_2018.pptx" id="{EEF647EC-56A7-4327-BDFA-FFF2B3C5BED3}" vid="{1ED4F18A-1CAE-436E-9873-C84173CF8A74}"/>
    </a:ext>
  </a:extLst>
</a:theme>
</file>

<file path=ppt/theme/theme2.xml><?xml version="1.0" encoding="utf-8"?>
<a:theme xmlns:a="http://schemas.openxmlformats.org/drawingml/2006/main" name="CPG Theme 2.0">
  <a:themeElements>
    <a:clrScheme name="MU Color">
      <a:dk1>
        <a:srgbClr val="58595B"/>
      </a:dk1>
      <a:lt1>
        <a:srgbClr val="FFFFFF"/>
      </a:lt1>
      <a:dk2>
        <a:srgbClr val="58595B"/>
      </a:dk2>
      <a:lt2>
        <a:srgbClr val="FFFFFF"/>
      </a:lt2>
      <a:accent1>
        <a:srgbClr val="0077C8"/>
      </a:accent1>
      <a:accent2>
        <a:srgbClr val="00A3E1"/>
      </a:accent2>
      <a:accent3>
        <a:srgbClr val="FFB500"/>
      </a:accent3>
      <a:accent4>
        <a:srgbClr val="9ACA3C"/>
      </a:accent4>
      <a:accent5>
        <a:srgbClr val="FFCD00"/>
      </a:accent5>
      <a:accent6>
        <a:srgbClr val="808285"/>
      </a:accent6>
      <a:hlink>
        <a:srgbClr val="71C5E8"/>
      </a:hlink>
      <a:folHlink>
        <a:srgbClr val="71C5E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rporate_Master_PPT_Template_2018.pptx" id="{EEF647EC-56A7-4327-BDFA-FFF2B3C5BED3}" vid="{E53362E6-4ECC-432A-82B7-564D69580A6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7F4B94B5C02E84E9C54733B193F1CA4" ma:contentTypeVersion="1" ma:contentTypeDescription="Create a new document." ma:contentTypeScope="" ma:versionID="38171505920e6d9ab449980c8dbdaa0b">
  <xsd:schema xmlns:xsd="http://www.w3.org/2001/XMLSchema" xmlns:xs="http://www.w3.org/2001/XMLSchema" xmlns:p="http://schemas.microsoft.com/office/2006/metadata/properties" xmlns:ns2="e9c63b83-9ae7-4466-bdf2-8f5b1cb0817e" targetNamespace="http://schemas.microsoft.com/office/2006/metadata/properties" ma:root="true" ma:fieldsID="69ccfc1ac41e13c0a7991c13157654ea" ns2:_="">
    <xsd:import namespace="e9c63b83-9ae7-4466-bdf2-8f5b1cb0817e"/>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9c63b83-9ae7-4466-bdf2-8f5b1cb0817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DA0DABF-BE4D-41A6-B23C-0651A0563AF2}">
  <ds:schemaRefs>
    <ds:schemaRef ds:uri="http://schemas.microsoft.com/sharepoint/v3/contenttype/forms"/>
  </ds:schemaRefs>
</ds:datastoreItem>
</file>

<file path=customXml/itemProps2.xml><?xml version="1.0" encoding="utf-8"?>
<ds:datastoreItem xmlns:ds="http://schemas.openxmlformats.org/officeDocument/2006/customXml" ds:itemID="{53D8AAB7-C97D-498C-8D59-ED6549E2DE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9c63b83-9ae7-4466-bdf2-8f5b1cb081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6B5B50F-4FBC-4B3E-9B7B-1AD858A77E8F}">
  <ds:schemaRefs>
    <ds:schemaRef ds:uri="e9c63b83-9ae7-4466-bdf2-8f5b1cb0817e"/>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blank</Template>
  <TotalTime>0</TotalTime>
  <Words>2956</Words>
  <Application>Microsoft Office PowerPoint</Application>
  <PresentationFormat>Widescreen</PresentationFormat>
  <Paragraphs>530</Paragraphs>
  <Slides>39</Slides>
  <Notes>0</Notes>
  <HiddenSlides>2</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39</vt:i4>
      </vt:variant>
    </vt:vector>
  </HeadingPairs>
  <TitlesOfParts>
    <vt:vector size="47" baseType="lpstr">
      <vt:lpstr>Arial</vt:lpstr>
      <vt:lpstr>Calibri</vt:lpstr>
      <vt:lpstr>Segoe UI</vt:lpstr>
      <vt:lpstr>Times New Roman</vt:lpstr>
      <vt:lpstr>Verdana</vt:lpstr>
      <vt:lpstr>Wingdings</vt:lpstr>
      <vt:lpstr>Micron Theme 2.0</vt:lpstr>
      <vt:lpstr>CPG Theme 2.0</vt:lpstr>
      <vt:lpstr>ORION AD Update</vt:lpstr>
      <vt:lpstr>Agenda</vt:lpstr>
      <vt:lpstr>Comparison Summary</vt:lpstr>
      <vt:lpstr>Comparison 1 - Triggering Rule</vt:lpstr>
      <vt:lpstr>Comparison 2 - Data source</vt:lpstr>
      <vt:lpstr>Comparison 3 - Feature</vt:lpstr>
      <vt:lpstr>Features</vt:lpstr>
      <vt:lpstr>Pair correlation </vt:lpstr>
      <vt:lpstr>Time weighted analysis</vt:lpstr>
      <vt:lpstr>Time weighted analysis</vt:lpstr>
      <vt:lpstr>Time weighted analysis</vt:lpstr>
      <vt:lpstr>FMEA</vt:lpstr>
      <vt:lpstr>Domain knowledge</vt:lpstr>
      <vt:lpstr>Past lesson learnt / users’ feedback </vt:lpstr>
      <vt:lpstr>New dataset SWR</vt:lpstr>
      <vt:lpstr>New dataset QDR</vt:lpstr>
      <vt:lpstr>New dataset lot attribute</vt:lpstr>
      <vt:lpstr>New dataset Test Wafer Build Traveler </vt:lpstr>
      <vt:lpstr>PM/CM checking</vt:lpstr>
      <vt:lpstr>Plot enhancement 1 for SWR/QDR/LT</vt:lpstr>
      <vt:lpstr>Plot enhancement for SWR/QDR/LT</vt:lpstr>
      <vt:lpstr>Plot enhancement for SWR/QDR/LT</vt:lpstr>
      <vt:lpstr>Channel level analysis </vt:lpstr>
      <vt:lpstr>Channel level analysis </vt:lpstr>
      <vt:lpstr>Plot enhancement for channel level analysis </vt:lpstr>
      <vt:lpstr>Single context removal </vt:lpstr>
      <vt:lpstr>Curve trending detection </vt:lpstr>
      <vt:lpstr>Curve trending detection </vt:lpstr>
      <vt:lpstr>Curve trending detection </vt:lpstr>
      <vt:lpstr>Curve trending detection </vt:lpstr>
      <vt:lpstr>Curve trending detection </vt:lpstr>
      <vt:lpstr>Curve trending detection </vt:lpstr>
      <vt:lpstr>Curve trending detection </vt:lpstr>
      <vt:lpstr>Comparison summary</vt:lpstr>
      <vt:lpstr>Future Paln</vt:lpstr>
      <vt:lpstr>Plan and Roadmap</vt:lpstr>
      <vt:lpstr>Reference</vt:lpstr>
      <vt:lpstr>Acknowledgement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2018-12-26T08:50:01Z</dcterms:created>
  <dcterms:modified xsi:type="dcterms:W3CDTF">2019-02-01T02:28:06Z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0x01010087F4B94B5C02E84E9C54733B193F1CA4</vt:lpwstr>
  </property>
</Properties>
</file>